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0" r:id="rId3"/>
    <p:sldId id="300" r:id="rId4"/>
    <p:sldId id="322" r:id="rId5"/>
    <p:sldId id="299" r:id="rId6"/>
    <p:sldId id="349" r:id="rId7"/>
    <p:sldId id="301" r:id="rId8"/>
    <p:sldId id="280" r:id="rId9"/>
    <p:sldId id="269" r:id="rId10"/>
    <p:sldId id="261" r:id="rId11"/>
    <p:sldId id="328" r:id="rId12"/>
    <p:sldId id="351" r:id="rId13"/>
    <p:sldId id="307" r:id="rId14"/>
    <p:sldId id="361" r:id="rId15"/>
    <p:sldId id="359" r:id="rId16"/>
    <p:sldId id="329" r:id="rId17"/>
    <p:sldId id="358" r:id="rId18"/>
    <p:sldId id="366" r:id="rId19"/>
    <p:sldId id="298" r:id="rId20"/>
    <p:sldId id="362" r:id="rId21"/>
    <p:sldId id="363" r:id="rId22"/>
    <p:sldId id="365" r:id="rId23"/>
    <p:sldId id="3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C1"/>
    <a:srgbClr val="F27A1C"/>
    <a:srgbClr val="FF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6"/>
    <p:restoredTop sz="82458"/>
  </p:normalViewPr>
  <p:slideViewPr>
    <p:cSldViewPr snapToGrid="0">
      <p:cViewPr varScale="1">
        <p:scale>
          <a:sx n="73" d="100"/>
          <a:sy n="73" d="100"/>
        </p:scale>
        <p:origin x="32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6A916-6C4A-CF41-B783-CA099B97BFFC}"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D5D51-121B-3C46-97A7-FF52556FA403}" type="slidenum">
              <a:rPr lang="en-US" smtClean="0"/>
              <a:t>‹#›</a:t>
            </a:fld>
            <a:endParaRPr lang="en-US"/>
          </a:p>
        </p:txBody>
      </p:sp>
    </p:spTree>
    <p:extLst>
      <p:ext uri="{BB962C8B-B14F-4D97-AF65-F5344CB8AC3E}">
        <p14:creationId xmlns:p14="http://schemas.microsoft.com/office/powerpoint/2010/main" val="379287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Zoonotic transmission and how it relates to viral genetic variation and evolution is critical to preventing future pandemics. </a:t>
            </a:r>
          </a:p>
          <a:p>
            <a:endParaRPr lang="en-US" dirty="0"/>
          </a:p>
          <a:p>
            <a:r>
              <a:rPr lang="en-US" dirty="0"/>
              <a:t>Genetic variation is important because when the host jumps to a new environment ….</a:t>
            </a:r>
          </a:p>
        </p:txBody>
      </p:sp>
      <p:sp>
        <p:nvSpPr>
          <p:cNvPr id="4" name="Slide Number Placeholder 3"/>
          <p:cNvSpPr>
            <a:spLocks noGrp="1"/>
          </p:cNvSpPr>
          <p:nvPr>
            <p:ph type="sldNum" sz="quarter" idx="5"/>
          </p:nvPr>
        </p:nvSpPr>
        <p:spPr/>
        <p:txBody>
          <a:bodyPr/>
          <a:lstStyle/>
          <a:p>
            <a:fld id="{F8AD5D51-121B-3C46-97A7-FF52556FA403}" type="slidenum">
              <a:rPr lang="en-US" smtClean="0"/>
              <a:t>2</a:t>
            </a:fld>
            <a:endParaRPr lang="en-US"/>
          </a:p>
        </p:txBody>
      </p:sp>
    </p:spTree>
    <p:extLst>
      <p:ext uri="{BB962C8B-B14F-4D97-AF65-F5344CB8AC3E}">
        <p14:creationId xmlns:p14="http://schemas.microsoft.com/office/powerpoint/2010/main" val="422840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test, when comparing all the samples across all the treatments, there is no significant difference between nucleotide diversity in with sow and weaned piglets using a t-test to test for a difference in means between the two groups. </a:t>
            </a:r>
          </a:p>
          <a:p>
            <a:endParaRPr lang="en-US" dirty="0"/>
          </a:p>
          <a:p>
            <a:r>
              <a:rPr lang="en-US" dirty="0"/>
              <a:t>The distributions are similar, as shown on the figure on the left with diversity on the X axis and sample frequency on the Y. </a:t>
            </a:r>
          </a:p>
        </p:txBody>
      </p:sp>
      <p:sp>
        <p:nvSpPr>
          <p:cNvPr id="4" name="Slide Number Placeholder 3"/>
          <p:cNvSpPr>
            <a:spLocks noGrp="1"/>
          </p:cNvSpPr>
          <p:nvPr>
            <p:ph type="sldNum" sz="quarter" idx="5"/>
          </p:nvPr>
        </p:nvSpPr>
        <p:spPr/>
        <p:txBody>
          <a:bodyPr/>
          <a:lstStyle/>
          <a:p>
            <a:fld id="{F8AD5D51-121B-3C46-97A7-FF52556FA403}" type="slidenum">
              <a:rPr lang="en-US" smtClean="0"/>
              <a:t>11</a:t>
            </a:fld>
            <a:endParaRPr lang="en-US"/>
          </a:p>
        </p:txBody>
      </p:sp>
    </p:spTree>
    <p:extLst>
      <p:ext uri="{BB962C8B-B14F-4D97-AF65-F5344CB8AC3E}">
        <p14:creationId xmlns:p14="http://schemas.microsoft.com/office/powerpoint/2010/main" val="3737383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when separating the weaned and with sow piglets into the vaccine groups, a bar plot is shown on the left with Vaccine Treatment on the X axis and Diversity on the Y with the red showing the with sow group and blue the weaned group, </a:t>
            </a:r>
          </a:p>
          <a:p>
            <a:endParaRPr lang="en-US" dirty="0"/>
          </a:p>
          <a:p>
            <a:r>
              <a:rPr lang="en-US" dirty="0"/>
              <a:t>there is only a significant difference between the vaccine match group, however, the with sow had higher nucleotide diversity, which goes against our prediction that weaned would have more. </a:t>
            </a:r>
          </a:p>
          <a:p>
            <a:endParaRPr lang="en-US" dirty="0"/>
          </a:p>
          <a:p>
            <a:r>
              <a:rPr lang="en-US" dirty="0"/>
              <a:t>This probably happened because the Vax Match groups had the fewest samples because it was difficult to sequence them as they had reduced viral shedding and less virus to sequence. </a:t>
            </a:r>
          </a:p>
        </p:txBody>
      </p:sp>
      <p:sp>
        <p:nvSpPr>
          <p:cNvPr id="4" name="Slide Number Placeholder 3"/>
          <p:cNvSpPr>
            <a:spLocks noGrp="1"/>
          </p:cNvSpPr>
          <p:nvPr>
            <p:ph type="sldNum" sz="quarter" idx="5"/>
          </p:nvPr>
        </p:nvSpPr>
        <p:spPr/>
        <p:txBody>
          <a:bodyPr/>
          <a:lstStyle/>
          <a:p>
            <a:fld id="{F8AD5D51-121B-3C46-97A7-FF52556FA403}" type="slidenum">
              <a:rPr lang="en-US" smtClean="0"/>
              <a:t>12</a:t>
            </a:fld>
            <a:endParaRPr lang="en-US"/>
          </a:p>
        </p:txBody>
      </p:sp>
    </p:spTree>
    <p:extLst>
      <p:ext uri="{BB962C8B-B14F-4D97-AF65-F5344CB8AC3E}">
        <p14:creationId xmlns:p14="http://schemas.microsoft.com/office/powerpoint/2010/main" val="96264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maybe there is a difference if we look at individual days? </a:t>
            </a:r>
          </a:p>
          <a:p>
            <a:endParaRPr lang="en-US" dirty="0"/>
          </a:p>
          <a:p>
            <a:r>
              <a:rPr lang="en-US" dirty="0"/>
              <a:t>For each day samples were taken in the study, we took the mean diversity for each sample within each treatment. </a:t>
            </a:r>
          </a:p>
          <a:p>
            <a:endParaRPr lang="en-US" dirty="0"/>
          </a:p>
          <a:p>
            <a:r>
              <a:rPr lang="en-US" dirty="0"/>
              <a:t>The results are plotted here, with Day on the X axis and Diversity on the Y.  </a:t>
            </a:r>
          </a:p>
          <a:p>
            <a:endParaRPr lang="en-US" dirty="0"/>
          </a:p>
          <a:p>
            <a:r>
              <a:rPr lang="en-US" dirty="0"/>
              <a:t>The different treatment groups are colored via the legend on the right, with the important lines being the non vax group in red. </a:t>
            </a:r>
          </a:p>
          <a:p>
            <a:endParaRPr lang="en-US" dirty="0"/>
          </a:p>
          <a:p>
            <a:r>
              <a:rPr lang="en-US" dirty="0"/>
              <a:t>The non vax groups in red had the most diversity across days, but also have what appears to be a difference between the weaned and with sow group with the weaned in the lighter red color having more diversity! </a:t>
            </a:r>
          </a:p>
        </p:txBody>
      </p:sp>
      <p:sp>
        <p:nvSpPr>
          <p:cNvPr id="4" name="Slide Number Placeholder 3"/>
          <p:cNvSpPr>
            <a:spLocks noGrp="1"/>
          </p:cNvSpPr>
          <p:nvPr>
            <p:ph type="sldNum" sz="quarter" idx="5"/>
          </p:nvPr>
        </p:nvSpPr>
        <p:spPr/>
        <p:txBody>
          <a:bodyPr/>
          <a:lstStyle/>
          <a:p>
            <a:fld id="{F8AD5D51-121B-3C46-97A7-FF52556FA403}" type="slidenum">
              <a:rPr lang="en-US" smtClean="0"/>
              <a:t>13</a:t>
            </a:fld>
            <a:endParaRPr lang="en-US"/>
          </a:p>
        </p:txBody>
      </p:sp>
    </p:spTree>
    <p:extLst>
      <p:ext uri="{BB962C8B-B14F-4D97-AF65-F5344CB8AC3E}">
        <p14:creationId xmlns:p14="http://schemas.microsoft.com/office/powerpoint/2010/main" val="160311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box plots of the previous plot to assess the variation. The Day is shown on the X axis and diversity Y, with each treatment having a box plot for each day. </a:t>
            </a:r>
          </a:p>
        </p:txBody>
      </p:sp>
      <p:sp>
        <p:nvSpPr>
          <p:cNvPr id="4" name="Slide Number Placeholder 3"/>
          <p:cNvSpPr>
            <a:spLocks noGrp="1"/>
          </p:cNvSpPr>
          <p:nvPr>
            <p:ph type="sldNum" sz="quarter" idx="5"/>
          </p:nvPr>
        </p:nvSpPr>
        <p:spPr/>
        <p:txBody>
          <a:bodyPr/>
          <a:lstStyle/>
          <a:p>
            <a:fld id="{F8AD5D51-121B-3C46-97A7-FF52556FA403}" type="slidenum">
              <a:rPr lang="en-US" smtClean="0"/>
              <a:t>14</a:t>
            </a:fld>
            <a:endParaRPr lang="en-US"/>
          </a:p>
        </p:txBody>
      </p:sp>
    </p:spTree>
    <p:extLst>
      <p:ext uri="{BB962C8B-B14F-4D97-AF65-F5344CB8AC3E}">
        <p14:creationId xmlns:p14="http://schemas.microsoft.com/office/powerpoint/2010/main" val="3816981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day 5 and 7 in the green boxes, the light red Non-Vax Weaned has much more diversity than Non-Vax With Sow in dark red. </a:t>
            </a:r>
          </a:p>
          <a:p>
            <a:endParaRPr lang="en-US" dirty="0"/>
          </a:p>
          <a:p>
            <a:r>
              <a:rPr lang="en-US" dirty="0"/>
              <a:t>When testing using a pairwise t-test, the Non-Vax Weaned group had significantly more variants on both Days 5 and 7. </a:t>
            </a:r>
          </a:p>
        </p:txBody>
      </p:sp>
      <p:sp>
        <p:nvSpPr>
          <p:cNvPr id="4" name="Slide Number Placeholder 3"/>
          <p:cNvSpPr>
            <a:spLocks noGrp="1"/>
          </p:cNvSpPr>
          <p:nvPr>
            <p:ph type="sldNum" sz="quarter" idx="5"/>
          </p:nvPr>
        </p:nvSpPr>
        <p:spPr/>
        <p:txBody>
          <a:bodyPr/>
          <a:lstStyle/>
          <a:p>
            <a:fld id="{F8AD5D51-121B-3C46-97A7-FF52556FA403}" type="slidenum">
              <a:rPr lang="en-US" smtClean="0"/>
              <a:t>15</a:t>
            </a:fld>
            <a:endParaRPr lang="en-US"/>
          </a:p>
        </p:txBody>
      </p:sp>
    </p:spTree>
    <p:extLst>
      <p:ext uri="{BB962C8B-B14F-4D97-AF65-F5344CB8AC3E}">
        <p14:creationId xmlns:p14="http://schemas.microsoft.com/office/powerpoint/2010/main" val="288773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yes, these results on the Day 5 and Day 7 support our predictions! </a:t>
            </a:r>
          </a:p>
          <a:p>
            <a:endParaRPr lang="en-US" dirty="0"/>
          </a:p>
          <a:p>
            <a:r>
              <a:rPr lang="en-US" dirty="0"/>
              <a:t>For our second question, do piglets with a matching vaccine stifle within-host viral evolution? We predict that the maternal vaccinated group has the least amount of nucleotide diversity. </a:t>
            </a:r>
          </a:p>
        </p:txBody>
      </p:sp>
      <p:sp>
        <p:nvSpPr>
          <p:cNvPr id="4" name="Slide Number Placeholder 3"/>
          <p:cNvSpPr>
            <a:spLocks noGrp="1"/>
          </p:cNvSpPr>
          <p:nvPr>
            <p:ph type="sldNum" sz="quarter" idx="5"/>
          </p:nvPr>
        </p:nvSpPr>
        <p:spPr/>
        <p:txBody>
          <a:bodyPr/>
          <a:lstStyle/>
          <a:p>
            <a:fld id="{F8AD5D51-121B-3C46-97A7-FF52556FA403}" type="slidenum">
              <a:rPr lang="en-US" smtClean="0"/>
              <a:t>16</a:t>
            </a:fld>
            <a:endParaRPr lang="en-US"/>
          </a:p>
        </p:txBody>
      </p:sp>
    </p:spTree>
    <p:extLst>
      <p:ext uri="{BB962C8B-B14F-4D97-AF65-F5344CB8AC3E}">
        <p14:creationId xmlns:p14="http://schemas.microsoft.com/office/powerpoint/2010/main" val="339650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time, we found that weaning stress led to significantly higher genetic diversity, but only later in the infection on days 5 and 7. </a:t>
            </a:r>
          </a:p>
          <a:p>
            <a:endParaRPr lang="en-US" dirty="0"/>
          </a:p>
          <a:p>
            <a:r>
              <a:rPr lang="en-US" dirty="0"/>
              <a:t>The companion study found that the weaning stress in the piglets led to increased viral shedding and transmission of the virus. </a:t>
            </a:r>
          </a:p>
          <a:p>
            <a:endParaRPr lang="en-US" dirty="0"/>
          </a:p>
          <a:p>
            <a:r>
              <a:rPr lang="en-US" dirty="0"/>
              <a:t>Interestingly, there was no difference on the first 3 days swabs were taken, so there may be a delayed effect the stress has on genetic diversity. </a:t>
            </a:r>
          </a:p>
          <a:p>
            <a:endParaRPr lang="en-US" dirty="0"/>
          </a:p>
          <a:p>
            <a:r>
              <a:rPr lang="en-US" dirty="0"/>
              <a:t> One aspect to look at later would be to see if the viral shedding differed each day and if its correlated with genetic diversity. </a:t>
            </a:r>
          </a:p>
        </p:txBody>
      </p:sp>
      <p:sp>
        <p:nvSpPr>
          <p:cNvPr id="4" name="Slide Number Placeholder 3"/>
          <p:cNvSpPr>
            <a:spLocks noGrp="1"/>
          </p:cNvSpPr>
          <p:nvPr>
            <p:ph type="sldNum" sz="quarter" idx="5"/>
          </p:nvPr>
        </p:nvSpPr>
        <p:spPr/>
        <p:txBody>
          <a:bodyPr/>
          <a:lstStyle/>
          <a:p>
            <a:fld id="{F8AD5D51-121B-3C46-97A7-FF52556FA403}" type="slidenum">
              <a:rPr lang="en-US" smtClean="0"/>
              <a:t>17</a:t>
            </a:fld>
            <a:endParaRPr lang="en-US"/>
          </a:p>
        </p:txBody>
      </p:sp>
    </p:spTree>
    <p:extLst>
      <p:ext uri="{BB962C8B-B14F-4D97-AF65-F5344CB8AC3E}">
        <p14:creationId xmlns:p14="http://schemas.microsoft.com/office/powerpoint/2010/main" val="25107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D5D51-121B-3C46-97A7-FF52556FA403}" type="slidenum">
              <a:rPr lang="en-US" smtClean="0"/>
              <a:t>18</a:t>
            </a:fld>
            <a:endParaRPr lang="en-US"/>
          </a:p>
        </p:txBody>
      </p:sp>
    </p:spTree>
    <p:extLst>
      <p:ext uri="{BB962C8B-B14F-4D97-AF65-F5344CB8AC3E}">
        <p14:creationId xmlns:p14="http://schemas.microsoft.com/office/powerpoint/2010/main" val="2727177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present and future work, the </a:t>
            </a:r>
            <a:r>
              <a:rPr lang="en-US" dirty="0" err="1"/>
              <a:t>Flumina</a:t>
            </a:r>
            <a:r>
              <a:rPr lang="en-US" dirty="0"/>
              <a:t> pipeline I created allowed us to quickly respond to the emergence of Highly pathogenetic avian influenza in dairy cattle</a:t>
            </a:r>
          </a:p>
        </p:txBody>
      </p:sp>
      <p:sp>
        <p:nvSpPr>
          <p:cNvPr id="4" name="Slide Number Placeholder 3"/>
          <p:cNvSpPr>
            <a:spLocks noGrp="1"/>
          </p:cNvSpPr>
          <p:nvPr>
            <p:ph type="sldNum" sz="quarter" idx="5"/>
          </p:nvPr>
        </p:nvSpPr>
        <p:spPr/>
        <p:txBody>
          <a:bodyPr/>
          <a:lstStyle/>
          <a:p>
            <a:fld id="{F8AD5D51-121B-3C46-97A7-FF52556FA403}" type="slidenum">
              <a:rPr lang="en-US" smtClean="0"/>
              <a:t>19</a:t>
            </a:fld>
            <a:endParaRPr lang="en-US"/>
          </a:p>
        </p:txBody>
      </p:sp>
    </p:spTree>
    <p:extLst>
      <p:ext uri="{BB962C8B-B14F-4D97-AF65-F5344CB8AC3E}">
        <p14:creationId xmlns:p14="http://schemas.microsoft.com/office/powerpoint/2010/main" val="177938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D5D51-121B-3C46-97A7-FF52556FA403}" type="slidenum">
              <a:rPr lang="en-US" smtClean="0"/>
              <a:t>20</a:t>
            </a:fld>
            <a:endParaRPr lang="en-US"/>
          </a:p>
        </p:txBody>
      </p:sp>
    </p:spTree>
    <p:extLst>
      <p:ext uri="{BB962C8B-B14F-4D97-AF65-F5344CB8AC3E}">
        <p14:creationId xmlns:p14="http://schemas.microsoft.com/office/powerpoint/2010/main" val="348805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genetic variation important? </a:t>
            </a:r>
          </a:p>
          <a:p>
            <a:endParaRPr lang="en-US" dirty="0"/>
          </a:p>
          <a:p>
            <a:r>
              <a:rPr lang="en-US" dirty="0"/>
              <a:t>To understand and prevent pandemics, it is critical to understand genetic variation during zoonotic transmission events. </a:t>
            </a:r>
          </a:p>
          <a:p>
            <a:endParaRPr lang="en-US" dirty="0"/>
          </a:p>
          <a:p>
            <a:r>
              <a:rPr lang="en-US" dirty="0"/>
              <a:t>Upon the transmission and colonization of a new host, initial adaptation is influenced by the genetic variation of the founding population. </a:t>
            </a:r>
          </a:p>
          <a:p>
            <a:endParaRPr lang="en-US" dirty="0"/>
          </a:p>
          <a:p>
            <a:r>
              <a:rPr lang="en-US" dirty="0"/>
              <a:t>A new host environment can lead to rapid evolutionary responses … </a:t>
            </a:r>
          </a:p>
          <a:p>
            <a:endParaRPr lang="en-US" dirty="0"/>
          </a:p>
          <a:p>
            <a:r>
              <a:rPr lang="en-US" dirty="0"/>
              <a:t> Importantly this can infect other individuals or host switch again.</a:t>
            </a:r>
          </a:p>
        </p:txBody>
      </p:sp>
      <p:sp>
        <p:nvSpPr>
          <p:cNvPr id="4" name="Slide Number Placeholder 3"/>
          <p:cNvSpPr>
            <a:spLocks noGrp="1"/>
          </p:cNvSpPr>
          <p:nvPr>
            <p:ph type="sldNum" sz="quarter" idx="5"/>
          </p:nvPr>
        </p:nvSpPr>
        <p:spPr/>
        <p:txBody>
          <a:bodyPr/>
          <a:lstStyle/>
          <a:p>
            <a:fld id="{F8AD5D51-121B-3C46-97A7-FF52556FA403}" type="slidenum">
              <a:rPr lang="en-US" smtClean="0"/>
              <a:t>3</a:t>
            </a:fld>
            <a:endParaRPr lang="en-US"/>
          </a:p>
        </p:txBody>
      </p:sp>
    </p:spTree>
    <p:extLst>
      <p:ext uri="{BB962C8B-B14F-4D97-AF65-F5344CB8AC3E}">
        <p14:creationId xmlns:p14="http://schemas.microsoft.com/office/powerpoint/2010/main" val="3237158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D5D51-121B-3C46-97A7-FF52556FA403}" type="slidenum">
              <a:rPr lang="en-US" smtClean="0"/>
              <a:t>21</a:t>
            </a:fld>
            <a:endParaRPr lang="en-US"/>
          </a:p>
        </p:txBody>
      </p:sp>
    </p:spTree>
    <p:extLst>
      <p:ext uri="{BB962C8B-B14F-4D97-AF65-F5344CB8AC3E}">
        <p14:creationId xmlns:p14="http://schemas.microsoft.com/office/powerpoint/2010/main" val="46321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D5D51-121B-3C46-97A7-FF52556FA403}" type="slidenum">
              <a:rPr lang="en-US" smtClean="0"/>
              <a:t>22</a:t>
            </a:fld>
            <a:endParaRPr lang="en-US"/>
          </a:p>
        </p:txBody>
      </p:sp>
    </p:spTree>
    <p:extLst>
      <p:ext uri="{BB962C8B-B14F-4D97-AF65-F5344CB8AC3E}">
        <p14:creationId xmlns:p14="http://schemas.microsoft.com/office/powerpoint/2010/main" val="177938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ideal viral system to address how host switching shapes genetic variation and adaptation in a new host is Influenza A or IAV. </a:t>
            </a:r>
          </a:p>
          <a:p>
            <a:endParaRPr lang="en-US" dirty="0"/>
          </a:p>
          <a:p>
            <a:r>
              <a:rPr lang="en-US" dirty="0"/>
              <a:t>There have been many documented Zoonotic events involving IAV from swine to humans and humans to swine and some birds also. </a:t>
            </a:r>
          </a:p>
          <a:p>
            <a:endParaRPr lang="en-US" dirty="0"/>
          </a:p>
          <a:p>
            <a:r>
              <a:rPr lang="en-US" dirty="0"/>
              <a:t>IAV is great for assessing genetic diversity as it rapidly mutates. Swine are particularly important as they are mixing vessels and reservoirs for new strains and are in constant contact with humans and could reinfect human populations. </a:t>
            </a:r>
          </a:p>
          <a:p>
            <a:endParaRPr lang="en-US" dirty="0"/>
          </a:p>
          <a:p>
            <a:r>
              <a:rPr lang="en-US" dirty="0"/>
              <a:t>Because of the pandemic potential it is important to understand how IAV evolves upon host-switching events. </a:t>
            </a:r>
          </a:p>
        </p:txBody>
      </p:sp>
      <p:sp>
        <p:nvSpPr>
          <p:cNvPr id="4" name="Slide Number Placeholder 3"/>
          <p:cNvSpPr>
            <a:spLocks noGrp="1"/>
          </p:cNvSpPr>
          <p:nvPr>
            <p:ph type="sldNum" sz="quarter" idx="5"/>
          </p:nvPr>
        </p:nvSpPr>
        <p:spPr/>
        <p:txBody>
          <a:bodyPr/>
          <a:lstStyle/>
          <a:p>
            <a:fld id="{F8AD5D51-121B-3C46-97A7-FF52556FA403}" type="slidenum">
              <a:rPr lang="en-US" smtClean="0"/>
              <a:t>4</a:t>
            </a:fld>
            <a:endParaRPr lang="en-US"/>
          </a:p>
        </p:txBody>
      </p:sp>
    </p:spTree>
    <p:extLst>
      <p:ext uri="{BB962C8B-B14F-4D97-AF65-F5344CB8AC3E}">
        <p14:creationId xmlns:p14="http://schemas.microsoft.com/office/powerpoint/2010/main" val="12878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a companion to another study in our group, where they created a virus to mimic the human to swine IAV introduction in 2010 and Inoculated piglets with the human-like IAV. </a:t>
            </a:r>
          </a:p>
          <a:p>
            <a:endParaRPr lang="en-US" dirty="0"/>
          </a:p>
        </p:txBody>
      </p:sp>
      <p:sp>
        <p:nvSpPr>
          <p:cNvPr id="4" name="Slide Number Placeholder 3"/>
          <p:cNvSpPr>
            <a:spLocks noGrp="1"/>
          </p:cNvSpPr>
          <p:nvPr>
            <p:ph type="sldNum" sz="quarter" idx="5"/>
          </p:nvPr>
        </p:nvSpPr>
        <p:spPr/>
        <p:txBody>
          <a:bodyPr/>
          <a:lstStyle/>
          <a:p>
            <a:fld id="{F8AD5D51-121B-3C46-97A7-FF52556FA403}" type="slidenum">
              <a:rPr lang="en-US" smtClean="0"/>
              <a:t>5</a:t>
            </a:fld>
            <a:endParaRPr lang="en-US"/>
          </a:p>
        </p:txBody>
      </p:sp>
    </p:spTree>
    <p:extLst>
      <p:ext uri="{BB962C8B-B14F-4D97-AF65-F5344CB8AC3E}">
        <p14:creationId xmlns:p14="http://schemas.microsoft.com/office/powerpoint/2010/main" val="380854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nicely sets up our question here, does the increase in shedding and transmission lead to increased viral genetic diversity? </a:t>
            </a:r>
          </a:p>
        </p:txBody>
      </p:sp>
      <p:sp>
        <p:nvSpPr>
          <p:cNvPr id="4" name="Slide Number Placeholder 3"/>
          <p:cNvSpPr>
            <a:spLocks noGrp="1"/>
          </p:cNvSpPr>
          <p:nvPr>
            <p:ph type="sldNum" sz="quarter" idx="5"/>
          </p:nvPr>
        </p:nvSpPr>
        <p:spPr/>
        <p:txBody>
          <a:bodyPr/>
          <a:lstStyle/>
          <a:p>
            <a:fld id="{F8AD5D51-121B-3C46-97A7-FF52556FA403}" type="slidenum">
              <a:rPr lang="en-US" smtClean="0"/>
              <a:t>6</a:t>
            </a:fld>
            <a:endParaRPr lang="en-US"/>
          </a:p>
        </p:txBody>
      </p:sp>
    </p:spTree>
    <p:extLst>
      <p:ext uri="{BB962C8B-B14F-4D97-AF65-F5344CB8AC3E}">
        <p14:creationId xmlns:p14="http://schemas.microsoft.com/office/powerpoint/2010/main" val="2311893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the first to address this core question. </a:t>
            </a:r>
          </a:p>
          <a:p>
            <a:endParaRPr lang="en-US" dirty="0"/>
          </a:p>
          <a:p>
            <a:r>
              <a:rPr lang="en-US" dirty="0"/>
              <a:t>We reason that because stressed piglets have a weakened immune system, this would allow the virus to replicate more readily and thus increase diversity. </a:t>
            </a:r>
          </a:p>
          <a:p>
            <a:endParaRPr lang="en-US" dirty="0"/>
          </a:p>
          <a:p>
            <a:r>
              <a:rPr lang="en-US" dirty="0"/>
              <a:t>To obtain genetic data, nasal swabs for DNA sequencing were collected every day for up to 7 days. </a:t>
            </a:r>
          </a:p>
          <a:p>
            <a:endParaRPr lang="en-US" dirty="0"/>
          </a:p>
          <a:p>
            <a:r>
              <a:rPr lang="en-US" dirty="0"/>
              <a:t>Days 1,2,3,5 and 7 were sequenced for whole genomes for around 200 samples. </a:t>
            </a:r>
          </a:p>
        </p:txBody>
      </p:sp>
      <p:sp>
        <p:nvSpPr>
          <p:cNvPr id="4" name="Slide Number Placeholder 3"/>
          <p:cNvSpPr>
            <a:spLocks noGrp="1"/>
          </p:cNvSpPr>
          <p:nvPr>
            <p:ph type="sldNum" sz="quarter" idx="5"/>
          </p:nvPr>
        </p:nvSpPr>
        <p:spPr/>
        <p:txBody>
          <a:bodyPr/>
          <a:lstStyle/>
          <a:p>
            <a:fld id="{F8AD5D51-121B-3C46-97A7-FF52556FA403}" type="slidenum">
              <a:rPr lang="en-US" smtClean="0"/>
              <a:t>7</a:t>
            </a:fld>
            <a:endParaRPr lang="en-US"/>
          </a:p>
        </p:txBody>
      </p:sp>
    </p:spTree>
    <p:extLst>
      <p:ext uri="{BB962C8B-B14F-4D97-AF65-F5344CB8AC3E}">
        <p14:creationId xmlns:p14="http://schemas.microsoft.com/office/powerpoint/2010/main" val="59803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8AD5D51-121B-3C46-97A7-FF52556FA403}" type="slidenum">
              <a:rPr lang="en-US" smtClean="0"/>
              <a:t>8</a:t>
            </a:fld>
            <a:endParaRPr lang="en-US"/>
          </a:p>
        </p:txBody>
      </p:sp>
    </p:spTree>
    <p:extLst>
      <p:ext uri="{BB962C8B-B14F-4D97-AF65-F5344CB8AC3E}">
        <p14:creationId xmlns:p14="http://schemas.microsoft.com/office/powerpoint/2010/main" val="1773705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 the sequence data, I developed a new pipeline I called “</a:t>
            </a:r>
            <a:r>
              <a:rPr lang="en-US" dirty="0" err="1"/>
              <a:t>Flumina</a:t>
            </a:r>
            <a:r>
              <a:rPr lang="en-US" dirty="0"/>
              <a:t>”. It is written in Python and uses </a:t>
            </a:r>
            <a:r>
              <a:rPr lang="en-US" dirty="0" err="1"/>
              <a:t>SnakeMake</a:t>
            </a:r>
            <a:r>
              <a:rPr lang="en-US" dirty="0"/>
              <a:t> for the program execution and custom python scripts for other tasks.</a:t>
            </a:r>
          </a:p>
        </p:txBody>
      </p:sp>
      <p:sp>
        <p:nvSpPr>
          <p:cNvPr id="4" name="Slide Number Placeholder 3"/>
          <p:cNvSpPr>
            <a:spLocks noGrp="1"/>
          </p:cNvSpPr>
          <p:nvPr>
            <p:ph type="sldNum" sz="quarter" idx="5"/>
          </p:nvPr>
        </p:nvSpPr>
        <p:spPr/>
        <p:txBody>
          <a:bodyPr/>
          <a:lstStyle/>
          <a:p>
            <a:fld id="{F8AD5D51-121B-3C46-97A7-FF52556FA403}" type="slidenum">
              <a:rPr lang="en-US" smtClean="0"/>
              <a:t>9</a:t>
            </a:fld>
            <a:endParaRPr lang="en-US"/>
          </a:p>
        </p:txBody>
      </p:sp>
    </p:spTree>
    <p:extLst>
      <p:ext uri="{BB962C8B-B14F-4D97-AF65-F5344CB8AC3E}">
        <p14:creationId xmlns:p14="http://schemas.microsoft.com/office/powerpoint/2010/main" val="233539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organize the input files.  This is done with a custom python script that moves files around and gives them new names. </a:t>
            </a:r>
          </a:p>
        </p:txBody>
      </p:sp>
      <p:sp>
        <p:nvSpPr>
          <p:cNvPr id="4" name="Slide Number Placeholder 3"/>
          <p:cNvSpPr>
            <a:spLocks noGrp="1"/>
          </p:cNvSpPr>
          <p:nvPr>
            <p:ph type="sldNum" sz="quarter" idx="5"/>
          </p:nvPr>
        </p:nvSpPr>
        <p:spPr/>
        <p:txBody>
          <a:bodyPr/>
          <a:lstStyle/>
          <a:p>
            <a:fld id="{F8AD5D51-121B-3C46-97A7-FF52556FA403}" type="slidenum">
              <a:rPr lang="en-US" smtClean="0"/>
              <a:t>10</a:t>
            </a:fld>
            <a:endParaRPr lang="en-US"/>
          </a:p>
        </p:txBody>
      </p:sp>
    </p:spTree>
    <p:extLst>
      <p:ext uri="{BB962C8B-B14F-4D97-AF65-F5344CB8AC3E}">
        <p14:creationId xmlns:p14="http://schemas.microsoft.com/office/powerpoint/2010/main" val="415513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435C-478C-A13C-11EB-3CDAA062B6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4492A-5A19-A4D6-46FF-6BA7D1A07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BE7227-AF06-9FF2-BD0F-CCBCE8489D04}"/>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5" name="Footer Placeholder 4">
            <a:extLst>
              <a:ext uri="{FF2B5EF4-FFF2-40B4-BE49-F238E27FC236}">
                <a16:creationId xmlns:a16="http://schemas.microsoft.com/office/drawing/2014/main" id="{17932798-2EE7-E9C8-F347-AA9496C2A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BB766-0110-21F1-D5C4-18900E0CA135}"/>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4007423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365B-04E4-51F5-F4CF-8A8745AC13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23D57E-1C29-79AD-9058-6D0829B50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64981-88E4-1192-2A58-903D6EEE2073}"/>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5" name="Footer Placeholder 4">
            <a:extLst>
              <a:ext uri="{FF2B5EF4-FFF2-40B4-BE49-F238E27FC236}">
                <a16:creationId xmlns:a16="http://schemas.microsoft.com/office/drawing/2014/main" id="{6E43F1F8-8AE3-5AD9-ADC6-BA424FB13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8F0CA-8477-4BAB-C2A9-6E4CFAB91694}"/>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39744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D9909-C94A-2484-A4B0-0EB7FBD8CA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B7F75F-6A26-421D-9DB7-967BA76B46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A4B5E-C30A-EBF7-6535-D35DCDFCD8B8}"/>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5" name="Footer Placeholder 4">
            <a:extLst>
              <a:ext uri="{FF2B5EF4-FFF2-40B4-BE49-F238E27FC236}">
                <a16:creationId xmlns:a16="http://schemas.microsoft.com/office/drawing/2014/main" id="{5704F6CD-D8F9-EB04-14AB-3EC6DEF42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3D9B9-ACE1-085A-037C-4F0E1283F127}"/>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1457080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6736-13C6-AC0A-0326-92EE1F2708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A9CDBE-4E8C-67B1-F6D6-D6E7DF59BF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34301-D530-184D-95CD-68BCF8F807D5}"/>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5" name="Footer Placeholder 4">
            <a:extLst>
              <a:ext uri="{FF2B5EF4-FFF2-40B4-BE49-F238E27FC236}">
                <a16:creationId xmlns:a16="http://schemas.microsoft.com/office/drawing/2014/main" id="{030985D9-651B-1F38-0A7A-79D81DB50D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8A1A4-F645-3148-CB4E-2ACE8C38184E}"/>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168934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78B9-3E52-8D85-45F1-73B62632A8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FCF685-8F5E-B4A3-3F37-40420D962F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A56859-32E3-F084-471F-E6436350F9DB}"/>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5" name="Footer Placeholder 4">
            <a:extLst>
              <a:ext uri="{FF2B5EF4-FFF2-40B4-BE49-F238E27FC236}">
                <a16:creationId xmlns:a16="http://schemas.microsoft.com/office/drawing/2014/main" id="{2ED96AC2-2653-29CF-6D49-2E8412149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5D4AE-D483-DC34-BADD-DEC4EE774E20}"/>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252382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6195-5DA0-581A-D2B0-E560B02DC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55CB3-9F02-F6BA-7AB7-A6D443D21A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DCE60B-24A2-35D6-87E1-521A689A4A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C0E0D8-191F-0F76-1C2C-D6C7B286F8B7}"/>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6" name="Footer Placeholder 5">
            <a:extLst>
              <a:ext uri="{FF2B5EF4-FFF2-40B4-BE49-F238E27FC236}">
                <a16:creationId xmlns:a16="http://schemas.microsoft.com/office/drawing/2014/main" id="{824AFD6E-FE4B-DDC7-18AD-CB2E7922C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B2CB1-9366-CD2A-D637-D603A26EB2DE}"/>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11264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CFDD-6ADB-6092-3C3D-E0CE412928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6B2FEB-7891-12BE-C31B-013F963CF5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E8FEA-FC51-9508-7B76-1F55A6828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3EFD97-300C-17A4-AEBC-EFD024818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02AFE1-D10B-AA79-351A-BEDF2C940A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32869D-3F4F-C345-1E0C-08E64099C4AD}"/>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8" name="Footer Placeholder 7">
            <a:extLst>
              <a:ext uri="{FF2B5EF4-FFF2-40B4-BE49-F238E27FC236}">
                <a16:creationId xmlns:a16="http://schemas.microsoft.com/office/drawing/2014/main" id="{48EA3711-075B-F375-6331-0BAE2ABA02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99FCFE-81F1-8DD5-E47F-FDEBFDBEE8A6}"/>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253962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F65D-4794-5661-6794-0E9EB3BE8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0EF38D-BF87-7980-1C44-64909A5E3F33}"/>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4" name="Footer Placeholder 3">
            <a:extLst>
              <a:ext uri="{FF2B5EF4-FFF2-40B4-BE49-F238E27FC236}">
                <a16:creationId xmlns:a16="http://schemas.microsoft.com/office/drawing/2014/main" id="{8246BCCA-FDF1-7F70-257E-D19D9B63B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894F34-7C4A-F1FF-6025-F29998D716F6}"/>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3630238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6D9C3-6196-1D37-23B5-09B844CDC3CA}"/>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3" name="Footer Placeholder 2">
            <a:extLst>
              <a:ext uri="{FF2B5EF4-FFF2-40B4-BE49-F238E27FC236}">
                <a16:creationId xmlns:a16="http://schemas.microsoft.com/office/drawing/2014/main" id="{223B2CDE-963E-E594-A350-8BF736B43C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977F1-F793-4206-0B8B-4811E06524A0}"/>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99431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47D8-B594-9702-F499-14EDA8AED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F791BD-E648-1C32-A2CF-1DCF1E748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072F28-8188-243D-4270-A02A7D162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94CF2-4771-1364-F6FE-DA2A2B77A7C6}"/>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6" name="Footer Placeholder 5">
            <a:extLst>
              <a:ext uri="{FF2B5EF4-FFF2-40B4-BE49-F238E27FC236}">
                <a16:creationId xmlns:a16="http://schemas.microsoft.com/office/drawing/2014/main" id="{6891FEB1-1546-82A2-5873-C5FD39530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BA1D5-8F96-DE6C-DDC4-E719FDD9D1C6}"/>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134055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FA4A-584B-46C0-AF39-5D0F8AA5C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81CFC1-0AAF-067E-7572-12F13DAEA1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074500-8A8C-0EC7-DDF3-CA3BC7D04A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D355DF-0807-BCA7-8BB8-5C49F9F09FBC}"/>
              </a:ext>
            </a:extLst>
          </p:cNvPr>
          <p:cNvSpPr>
            <a:spLocks noGrp="1"/>
          </p:cNvSpPr>
          <p:nvPr>
            <p:ph type="dt" sz="half" idx="10"/>
          </p:nvPr>
        </p:nvSpPr>
        <p:spPr/>
        <p:txBody>
          <a:bodyPr/>
          <a:lstStyle/>
          <a:p>
            <a:fld id="{F4841DF1-9268-6749-B0BF-12B9FFD4B841}" type="datetimeFigureOut">
              <a:rPr lang="en-US" smtClean="0"/>
              <a:t>5/20/2024</a:t>
            </a:fld>
            <a:endParaRPr lang="en-US"/>
          </a:p>
        </p:txBody>
      </p:sp>
      <p:sp>
        <p:nvSpPr>
          <p:cNvPr id="6" name="Footer Placeholder 5">
            <a:extLst>
              <a:ext uri="{FF2B5EF4-FFF2-40B4-BE49-F238E27FC236}">
                <a16:creationId xmlns:a16="http://schemas.microsoft.com/office/drawing/2014/main" id="{EF3B954F-FD8F-87E8-4F5E-40806AD08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A5810-A426-B368-32CD-B4FC8BB2B22B}"/>
              </a:ext>
            </a:extLst>
          </p:cNvPr>
          <p:cNvSpPr>
            <a:spLocks noGrp="1"/>
          </p:cNvSpPr>
          <p:nvPr>
            <p:ph type="sldNum" sz="quarter" idx="12"/>
          </p:nvPr>
        </p:nvSpPr>
        <p:spPr/>
        <p:txBody>
          <a:bodyPr/>
          <a:lstStyle/>
          <a:p>
            <a:fld id="{B5D80D3F-1180-A54F-BD40-B271D2BC21E3}" type="slidenum">
              <a:rPr lang="en-US" smtClean="0"/>
              <a:t>‹#›</a:t>
            </a:fld>
            <a:endParaRPr lang="en-US"/>
          </a:p>
        </p:txBody>
      </p:sp>
    </p:spTree>
    <p:extLst>
      <p:ext uri="{BB962C8B-B14F-4D97-AF65-F5344CB8AC3E}">
        <p14:creationId xmlns:p14="http://schemas.microsoft.com/office/powerpoint/2010/main" val="264382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7D376F-66AF-F909-0CEC-A95179828B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3DC5A5-A0E3-3477-508C-A28DF00D65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9FA43-8A80-A978-3DF7-171DF22342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41DF1-9268-6749-B0BF-12B9FFD4B841}" type="datetimeFigureOut">
              <a:rPr lang="en-US" smtClean="0"/>
              <a:t>5/20/2024</a:t>
            </a:fld>
            <a:endParaRPr lang="en-US"/>
          </a:p>
        </p:txBody>
      </p:sp>
      <p:sp>
        <p:nvSpPr>
          <p:cNvPr id="5" name="Footer Placeholder 4">
            <a:extLst>
              <a:ext uri="{FF2B5EF4-FFF2-40B4-BE49-F238E27FC236}">
                <a16:creationId xmlns:a16="http://schemas.microsoft.com/office/drawing/2014/main" id="{6F99222D-FDA8-1D77-17C1-9E97192E86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C51134-1E54-0CE6-0F72-DD43281F3E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80D3F-1180-A54F-BD40-B271D2BC21E3}" type="slidenum">
              <a:rPr lang="en-US" smtClean="0"/>
              <a:t>‹#›</a:t>
            </a:fld>
            <a:endParaRPr lang="en-US"/>
          </a:p>
        </p:txBody>
      </p:sp>
    </p:spTree>
    <p:extLst>
      <p:ext uri="{BB962C8B-B14F-4D97-AF65-F5344CB8AC3E}">
        <p14:creationId xmlns:p14="http://schemas.microsoft.com/office/powerpoint/2010/main" val="2304253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lu-crew/Flumin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8DED-5721-E7F0-608A-49172E71FE4D}"/>
              </a:ext>
            </a:extLst>
          </p:cNvPr>
          <p:cNvSpPr>
            <a:spLocks noGrp="1"/>
          </p:cNvSpPr>
          <p:nvPr>
            <p:ph type="ctrTitle"/>
          </p:nvPr>
        </p:nvSpPr>
        <p:spPr>
          <a:xfrm>
            <a:off x="578426" y="0"/>
            <a:ext cx="11035145" cy="1840726"/>
          </a:xfrm>
        </p:spPr>
        <p:txBody>
          <a:bodyPr>
            <a:normAutofit/>
          </a:bodyPr>
          <a:lstStyle/>
          <a:p>
            <a:r>
              <a:rPr lang="en-US" sz="3200" dirty="0"/>
              <a:t>Weaning stress in piglets plays an important role in the emergence of novel viral genomic variation from zoonotic transmission of Influenza A Virus </a:t>
            </a:r>
          </a:p>
        </p:txBody>
      </p:sp>
      <p:sp>
        <p:nvSpPr>
          <p:cNvPr id="3" name="Content Placeholder 2">
            <a:extLst>
              <a:ext uri="{FF2B5EF4-FFF2-40B4-BE49-F238E27FC236}">
                <a16:creationId xmlns:a16="http://schemas.microsoft.com/office/drawing/2014/main" id="{48181981-36CC-0A90-F827-A53B8FBC7381}"/>
              </a:ext>
            </a:extLst>
          </p:cNvPr>
          <p:cNvSpPr txBox="1">
            <a:spLocks/>
          </p:cNvSpPr>
          <p:nvPr/>
        </p:nvSpPr>
        <p:spPr>
          <a:xfrm>
            <a:off x="764539" y="2152196"/>
            <a:ext cx="1066292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Dr. Carl R Hutter</a:t>
            </a:r>
          </a:p>
          <a:p>
            <a:r>
              <a:rPr lang="en-US" dirty="0"/>
              <a:t>(</a:t>
            </a:r>
            <a:r>
              <a:rPr lang="en-US" dirty="0" err="1"/>
              <a:t>carl.hutter@usda.gov</a:t>
            </a:r>
            <a:r>
              <a:rPr lang="en-US" dirty="0"/>
              <a:t>)</a:t>
            </a:r>
          </a:p>
          <a:p>
            <a:endParaRPr lang="en-US" dirty="0"/>
          </a:p>
          <a:p>
            <a:pPr>
              <a:lnSpc>
                <a:spcPct val="100000"/>
              </a:lnSpc>
              <a:spcBef>
                <a:spcPts val="0"/>
              </a:spcBef>
            </a:pPr>
            <a:r>
              <a:rPr lang="en-US" sz="1600" dirty="0"/>
              <a:t>ORISE/</a:t>
            </a:r>
            <a:r>
              <a:rPr lang="en-US" sz="1600" dirty="0" err="1"/>
              <a:t>SCINet</a:t>
            </a:r>
            <a:r>
              <a:rPr lang="en-US" sz="1600" dirty="0"/>
              <a:t> Postdoctoral Fellow</a:t>
            </a:r>
          </a:p>
          <a:p>
            <a:pPr>
              <a:lnSpc>
                <a:spcPct val="100000"/>
              </a:lnSpc>
              <a:spcBef>
                <a:spcPts val="0"/>
              </a:spcBef>
            </a:pPr>
            <a:r>
              <a:rPr lang="en-US" sz="1600" dirty="0"/>
              <a:t>USDA-ARS</a:t>
            </a:r>
          </a:p>
          <a:p>
            <a:pPr>
              <a:lnSpc>
                <a:spcPct val="100000"/>
              </a:lnSpc>
              <a:spcBef>
                <a:spcPts val="0"/>
              </a:spcBef>
            </a:pPr>
            <a:r>
              <a:rPr lang="en-US" sz="1600" dirty="0"/>
              <a:t>National Animal Disease Center</a:t>
            </a:r>
          </a:p>
          <a:p>
            <a:pPr>
              <a:lnSpc>
                <a:spcPct val="100000"/>
              </a:lnSpc>
              <a:spcBef>
                <a:spcPts val="0"/>
              </a:spcBef>
            </a:pPr>
            <a:r>
              <a:rPr lang="en-US" sz="1600" dirty="0"/>
              <a:t>Virus and Prion Unit</a:t>
            </a:r>
          </a:p>
          <a:p>
            <a:pPr>
              <a:lnSpc>
                <a:spcPct val="100000"/>
              </a:lnSpc>
              <a:spcBef>
                <a:spcPts val="0"/>
              </a:spcBef>
            </a:pPr>
            <a:r>
              <a:rPr lang="en-US" sz="1600" dirty="0"/>
              <a:t>Ames, IA</a:t>
            </a:r>
          </a:p>
          <a:p>
            <a:pPr>
              <a:lnSpc>
                <a:spcPct val="100000"/>
              </a:lnSpc>
              <a:spcBef>
                <a:spcPts val="0"/>
              </a:spcBef>
            </a:pPr>
            <a:r>
              <a:rPr lang="en-US" sz="1600" dirty="0"/>
              <a:t>Advisor: Dr. Tavis Anderson</a:t>
            </a:r>
          </a:p>
          <a:p>
            <a:endParaRPr lang="en-US" dirty="0"/>
          </a:p>
          <a:p>
            <a:endParaRPr lang="en-US" dirty="0"/>
          </a:p>
        </p:txBody>
      </p:sp>
      <p:pic>
        <p:nvPicPr>
          <p:cNvPr id="5122" name="Picture 2" descr="ORISE Undergraduate Scholarship: Mental Health Awareness Challenge | CBC  Undergraduate Program">
            <a:extLst>
              <a:ext uri="{FF2B5EF4-FFF2-40B4-BE49-F238E27FC236}">
                <a16:creationId xmlns:a16="http://schemas.microsoft.com/office/drawing/2014/main" id="{71928BCD-3392-CCC6-0ABC-8F1C5109D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2011" y="5017274"/>
            <a:ext cx="1381740" cy="17567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SDA ARS logo - Vegetable Growers News">
            <a:extLst>
              <a:ext uri="{FF2B5EF4-FFF2-40B4-BE49-F238E27FC236}">
                <a16:creationId xmlns:a16="http://schemas.microsoft.com/office/drawing/2014/main" id="{E5A8DE04-E928-676F-053F-283EE992B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47" y="5265496"/>
            <a:ext cx="5006318" cy="159250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CINet Home | SCINet | USDA Scientific Computing Initiative">
            <a:extLst>
              <a:ext uri="{FF2B5EF4-FFF2-40B4-BE49-F238E27FC236}">
                <a16:creationId xmlns:a16="http://schemas.microsoft.com/office/drawing/2014/main" id="{82ACD0FE-5F73-D243-6F5E-5CBDECEC8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225" y="4856905"/>
            <a:ext cx="2197768" cy="219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903926"/>
      </p:ext>
    </p:extLst>
  </p:cSld>
  <p:clrMapOvr>
    <a:masterClrMapping/>
  </p:clrMapOvr>
  <mc:AlternateContent xmlns:mc="http://schemas.openxmlformats.org/markup-compatibility/2006" xmlns:p14="http://schemas.microsoft.com/office/powerpoint/2010/main">
    <mc:Choice Requires="p14">
      <p:transition spd="slow" p14:dur="2000" advTm="211758"/>
    </mc:Choice>
    <mc:Fallback xmlns="">
      <p:transition spd="slow" advTm="2117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4911-B362-2EF6-2400-C9D87F4E0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1AAB2-33CB-995B-C8E4-798E6EEF8EB6}"/>
              </a:ext>
            </a:extLst>
          </p:cNvPr>
          <p:cNvSpPr>
            <a:spLocks noGrp="1"/>
          </p:cNvSpPr>
          <p:nvPr>
            <p:ph type="title"/>
          </p:nvPr>
        </p:nvSpPr>
        <p:spPr/>
        <p:txBody>
          <a:bodyPr/>
          <a:lstStyle/>
          <a:p>
            <a:r>
              <a:rPr lang="en-US" dirty="0"/>
              <a:t>Methods: </a:t>
            </a:r>
            <a:r>
              <a:rPr lang="en-US" dirty="0" err="1"/>
              <a:t>Flumina</a:t>
            </a:r>
            <a:r>
              <a:rPr lang="en-US" dirty="0"/>
              <a:t> Pipeline</a:t>
            </a:r>
          </a:p>
        </p:txBody>
      </p:sp>
      <p:sp>
        <p:nvSpPr>
          <p:cNvPr id="3" name="Content Placeholder 2">
            <a:extLst>
              <a:ext uri="{FF2B5EF4-FFF2-40B4-BE49-F238E27FC236}">
                <a16:creationId xmlns:a16="http://schemas.microsoft.com/office/drawing/2014/main" id="{9848C591-4707-47CE-0280-2A84392D15A6}"/>
              </a:ext>
            </a:extLst>
          </p:cNvPr>
          <p:cNvSpPr>
            <a:spLocks noGrp="1"/>
          </p:cNvSpPr>
          <p:nvPr>
            <p:ph idx="1"/>
          </p:nvPr>
        </p:nvSpPr>
        <p:spPr>
          <a:xfrm>
            <a:off x="838200" y="1562865"/>
            <a:ext cx="6353432" cy="2963973"/>
          </a:xfrm>
        </p:spPr>
        <p:txBody>
          <a:bodyPr>
            <a:normAutofit lnSpcReduction="10000"/>
          </a:bodyPr>
          <a:lstStyle/>
          <a:p>
            <a:r>
              <a:rPr lang="en-US" dirty="0"/>
              <a:t>File Organization</a:t>
            </a:r>
          </a:p>
          <a:p>
            <a:r>
              <a:rPr lang="en-US" dirty="0"/>
              <a:t>Make reference</a:t>
            </a:r>
          </a:p>
          <a:p>
            <a:r>
              <a:rPr lang="en-US" dirty="0"/>
              <a:t>Preprocess reads</a:t>
            </a:r>
          </a:p>
          <a:p>
            <a:r>
              <a:rPr lang="en-US" dirty="0"/>
              <a:t>Map reads</a:t>
            </a:r>
          </a:p>
          <a:p>
            <a:r>
              <a:rPr lang="en-US" dirty="0"/>
              <a:t>Call variants (high and low frequency)</a:t>
            </a:r>
          </a:p>
          <a:p>
            <a:r>
              <a:rPr lang="en-US" dirty="0"/>
              <a:t>Estimate nucleotide diversity</a:t>
            </a:r>
          </a:p>
          <a:p>
            <a:endParaRPr lang="en-US" dirty="0"/>
          </a:p>
        </p:txBody>
      </p:sp>
      <p:sp>
        <p:nvSpPr>
          <p:cNvPr id="4" name="Rectangle 3">
            <a:extLst>
              <a:ext uri="{FF2B5EF4-FFF2-40B4-BE49-F238E27FC236}">
                <a16:creationId xmlns:a16="http://schemas.microsoft.com/office/drawing/2014/main" id="{B7EBCE0A-868A-2E02-0655-1048506CE8A7}"/>
              </a:ext>
            </a:extLst>
          </p:cNvPr>
          <p:cNvSpPr/>
          <p:nvPr/>
        </p:nvSpPr>
        <p:spPr>
          <a:xfrm>
            <a:off x="557049" y="4824248"/>
            <a:ext cx="11109434" cy="13527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2628B12-9DD0-3072-7D1B-7389B11CDEFD}"/>
              </a:ext>
            </a:extLst>
          </p:cNvPr>
          <p:cNvSpPr/>
          <p:nvPr/>
        </p:nvSpPr>
        <p:spPr>
          <a:xfrm>
            <a:off x="693683" y="4675543"/>
            <a:ext cx="1744717" cy="1650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a:t>
            </a:r>
          </a:p>
          <a:p>
            <a:pPr algn="ctr"/>
            <a:r>
              <a:rPr lang="en-US" dirty="0"/>
              <a:t>Organize</a:t>
            </a:r>
          </a:p>
        </p:txBody>
      </p:sp>
      <p:sp>
        <p:nvSpPr>
          <p:cNvPr id="6" name="Oval 5">
            <a:extLst>
              <a:ext uri="{FF2B5EF4-FFF2-40B4-BE49-F238E27FC236}">
                <a16:creationId xmlns:a16="http://schemas.microsoft.com/office/drawing/2014/main" id="{9536DC42-B1BC-BF9E-6BB1-0E0E7B31CC92}"/>
              </a:ext>
            </a:extLst>
          </p:cNvPr>
          <p:cNvSpPr/>
          <p:nvPr/>
        </p:nvSpPr>
        <p:spPr>
          <a:xfrm>
            <a:off x="2526425" y="4675543"/>
            <a:ext cx="1744717" cy="16501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Make Reference</a:t>
            </a:r>
          </a:p>
        </p:txBody>
      </p:sp>
      <p:sp>
        <p:nvSpPr>
          <p:cNvPr id="7" name="Oval 6">
            <a:extLst>
              <a:ext uri="{FF2B5EF4-FFF2-40B4-BE49-F238E27FC236}">
                <a16:creationId xmlns:a16="http://schemas.microsoft.com/office/drawing/2014/main" id="{05054AF3-6272-7E9C-70AE-7AF813FFED24}"/>
              </a:ext>
            </a:extLst>
          </p:cNvPr>
          <p:cNvSpPr/>
          <p:nvPr/>
        </p:nvSpPr>
        <p:spPr>
          <a:xfrm>
            <a:off x="4359167" y="4675543"/>
            <a:ext cx="1744717" cy="1650124"/>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Preprocess</a:t>
            </a:r>
          </a:p>
          <a:p>
            <a:pPr algn="ctr"/>
            <a:r>
              <a:rPr lang="en-US" dirty="0"/>
              <a:t>Reads</a:t>
            </a:r>
          </a:p>
        </p:txBody>
      </p:sp>
      <p:sp>
        <p:nvSpPr>
          <p:cNvPr id="8" name="Oval 7">
            <a:extLst>
              <a:ext uri="{FF2B5EF4-FFF2-40B4-BE49-F238E27FC236}">
                <a16:creationId xmlns:a16="http://schemas.microsoft.com/office/drawing/2014/main" id="{85136E34-108C-8F73-B477-FEF393CD7D80}"/>
              </a:ext>
            </a:extLst>
          </p:cNvPr>
          <p:cNvSpPr/>
          <p:nvPr/>
        </p:nvSpPr>
        <p:spPr>
          <a:xfrm>
            <a:off x="6176143" y="4675543"/>
            <a:ext cx="1744717" cy="1650124"/>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Map</a:t>
            </a:r>
          </a:p>
          <a:p>
            <a:pPr algn="ctr"/>
            <a:r>
              <a:rPr lang="en-US" dirty="0"/>
              <a:t>Reads</a:t>
            </a:r>
          </a:p>
        </p:txBody>
      </p:sp>
      <p:sp>
        <p:nvSpPr>
          <p:cNvPr id="9" name="Oval 8">
            <a:extLst>
              <a:ext uri="{FF2B5EF4-FFF2-40B4-BE49-F238E27FC236}">
                <a16:creationId xmlns:a16="http://schemas.microsoft.com/office/drawing/2014/main" id="{EA30C3A7-0158-EEA0-1FE4-62C53ACA0625}"/>
              </a:ext>
            </a:extLst>
          </p:cNvPr>
          <p:cNvSpPr/>
          <p:nvPr/>
        </p:nvSpPr>
        <p:spPr>
          <a:xfrm>
            <a:off x="7993119" y="4675543"/>
            <a:ext cx="1744717" cy="1650124"/>
          </a:xfrm>
          <a:prstGeom prst="ellipse">
            <a:avLst/>
          </a:prstGeom>
          <a:solidFill>
            <a:srgbClr val="E40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Single</a:t>
            </a:r>
          </a:p>
          <a:p>
            <a:pPr algn="ctr"/>
            <a:r>
              <a:rPr lang="en-US" dirty="0"/>
              <a:t>Nucleotide</a:t>
            </a:r>
          </a:p>
          <a:p>
            <a:pPr algn="ctr"/>
            <a:r>
              <a:rPr lang="en-US" dirty="0"/>
              <a:t>Variants (SNVs)</a:t>
            </a:r>
          </a:p>
        </p:txBody>
      </p:sp>
      <p:sp>
        <p:nvSpPr>
          <p:cNvPr id="10" name="Oval 9">
            <a:extLst>
              <a:ext uri="{FF2B5EF4-FFF2-40B4-BE49-F238E27FC236}">
                <a16:creationId xmlns:a16="http://schemas.microsoft.com/office/drawing/2014/main" id="{5DB4BB47-2BE7-E8ED-353F-68A803DE62BC}"/>
              </a:ext>
            </a:extLst>
          </p:cNvPr>
          <p:cNvSpPr/>
          <p:nvPr/>
        </p:nvSpPr>
        <p:spPr>
          <a:xfrm>
            <a:off x="9810095" y="4675543"/>
            <a:ext cx="1744717" cy="1650124"/>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VCF</a:t>
            </a:r>
          </a:p>
          <a:p>
            <a:pPr algn="ctr"/>
            <a:r>
              <a:rPr lang="en-US" dirty="0"/>
              <a:t>Data</a:t>
            </a:r>
          </a:p>
          <a:p>
            <a:pPr algn="ctr"/>
            <a:r>
              <a:rPr lang="en-US" dirty="0"/>
              <a:t>Analysis</a:t>
            </a:r>
          </a:p>
        </p:txBody>
      </p:sp>
      <p:sp>
        <p:nvSpPr>
          <p:cNvPr id="15" name="Rectangle 14">
            <a:extLst>
              <a:ext uri="{FF2B5EF4-FFF2-40B4-BE49-F238E27FC236}">
                <a16:creationId xmlns:a16="http://schemas.microsoft.com/office/drawing/2014/main" id="{FA02BE0B-6728-37AD-4E8E-32F17385E74E}"/>
              </a:ext>
            </a:extLst>
          </p:cNvPr>
          <p:cNvSpPr/>
          <p:nvPr/>
        </p:nvSpPr>
        <p:spPr>
          <a:xfrm>
            <a:off x="84085" y="4675543"/>
            <a:ext cx="546538" cy="16501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BC1B4F-C308-E461-6591-B82E76DFB114}"/>
              </a:ext>
            </a:extLst>
          </p:cNvPr>
          <p:cNvSpPr/>
          <p:nvPr/>
        </p:nvSpPr>
        <p:spPr>
          <a:xfrm>
            <a:off x="11626744" y="4675543"/>
            <a:ext cx="546538" cy="16501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1" name="Picture 2" descr="Hands-on: Mapping / Sequence analysis">
            <a:extLst>
              <a:ext uri="{FF2B5EF4-FFF2-40B4-BE49-F238E27FC236}">
                <a16:creationId xmlns:a16="http://schemas.microsoft.com/office/drawing/2014/main" id="{DB332C8F-CA46-1EEE-91E6-6526ECEAF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748" y="1212774"/>
            <a:ext cx="5044265" cy="293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81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39AB-A811-1398-3E81-02EE9FCDB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321AD-C646-21A6-B929-1BD25BEF432E}"/>
              </a:ext>
            </a:extLst>
          </p:cNvPr>
          <p:cNvSpPr>
            <a:spLocks noGrp="1"/>
          </p:cNvSpPr>
          <p:nvPr>
            <p:ph type="title"/>
          </p:nvPr>
        </p:nvSpPr>
        <p:spPr/>
        <p:txBody>
          <a:bodyPr/>
          <a:lstStyle/>
          <a:p>
            <a:r>
              <a:rPr lang="en-US" dirty="0"/>
              <a:t>Results: Nucleotide Diversity</a:t>
            </a:r>
          </a:p>
        </p:txBody>
      </p:sp>
      <p:sp>
        <p:nvSpPr>
          <p:cNvPr id="8" name="Content Placeholder 2">
            <a:extLst>
              <a:ext uri="{FF2B5EF4-FFF2-40B4-BE49-F238E27FC236}">
                <a16:creationId xmlns:a16="http://schemas.microsoft.com/office/drawing/2014/main" id="{3FCE69DD-CAC0-0C7A-5C30-AAAE3EE29B6A}"/>
              </a:ext>
            </a:extLst>
          </p:cNvPr>
          <p:cNvSpPr>
            <a:spLocks noGrp="1"/>
          </p:cNvSpPr>
          <p:nvPr>
            <p:ph idx="1"/>
          </p:nvPr>
        </p:nvSpPr>
        <p:spPr>
          <a:xfrm>
            <a:off x="8351674" y="1606713"/>
            <a:ext cx="3563518" cy="4626136"/>
          </a:xfrm>
        </p:spPr>
        <p:txBody>
          <a:bodyPr>
            <a:normAutofit/>
          </a:bodyPr>
          <a:lstStyle/>
          <a:p>
            <a:r>
              <a:rPr lang="en-US" dirty="0"/>
              <a:t>Nonsignificant difference</a:t>
            </a:r>
          </a:p>
          <a:p>
            <a:r>
              <a:rPr lang="en-US" dirty="0"/>
              <a:t>T-test (p = 0.452)</a:t>
            </a:r>
          </a:p>
          <a:p>
            <a:r>
              <a:rPr lang="en-US" dirty="0"/>
              <a:t>Similar distributions</a:t>
            </a:r>
          </a:p>
        </p:txBody>
      </p:sp>
      <p:pic>
        <p:nvPicPr>
          <p:cNvPr id="7" name="Picture 6">
            <a:extLst>
              <a:ext uri="{FF2B5EF4-FFF2-40B4-BE49-F238E27FC236}">
                <a16:creationId xmlns:a16="http://schemas.microsoft.com/office/drawing/2014/main" id="{52380E65-9D10-5DA8-422D-ECD9DCB9F9A4}"/>
              </a:ext>
            </a:extLst>
          </p:cNvPr>
          <p:cNvPicPr>
            <a:picLocks noChangeAspect="1"/>
          </p:cNvPicPr>
          <p:nvPr/>
        </p:nvPicPr>
        <p:blipFill>
          <a:blip r:embed="rId3"/>
          <a:stretch>
            <a:fillRect/>
          </a:stretch>
        </p:blipFill>
        <p:spPr>
          <a:xfrm>
            <a:off x="189722" y="1496484"/>
            <a:ext cx="7772400" cy="5361516"/>
          </a:xfrm>
          <a:prstGeom prst="rect">
            <a:avLst/>
          </a:prstGeom>
        </p:spPr>
      </p:pic>
    </p:spTree>
    <p:extLst>
      <p:ext uri="{BB962C8B-B14F-4D97-AF65-F5344CB8AC3E}">
        <p14:creationId xmlns:p14="http://schemas.microsoft.com/office/powerpoint/2010/main" val="68242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39AB-A811-1398-3E81-02EE9FCDB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321AD-C646-21A6-B929-1BD25BEF432E}"/>
              </a:ext>
            </a:extLst>
          </p:cNvPr>
          <p:cNvSpPr>
            <a:spLocks noGrp="1"/>
          </p:cNvSpPr>
          <p:nvPr>
            <p:ph type="title"/>
          </p:nvPr>
        </p:nvSpPr>
        <p:spPr/>
        <p:txBody>
          <a:bodyPr/>
          <a:lstStyle/>
          <a:p>
            <a:r>
              <a:rPr lang="en-US" dirty="0"/>
              <a:t>Results: Nucleotide Diversity</a:t>
            </a:r>
          </a:p>
        </p:txBody>
      </p:sp>
      <p:sp>
        <p:nvSpPr>
          <p:cNvPr id="8" name="Content Placeholder 2">
            <a:extLst>
              <a:ext uri="{FF2B5EF4-FFF2-40B4-BE49-F238E27FC236}">
                <a16:creationId xmlns:a16="http://schemas.microsoft.com/office/drawing/2014/main" id="{3FCE69DD-CAC0-0C7A-5C30-AAAE3EE29B6A}"/>
              </a:ext>
            </a:extLst>
          </p:cNvPr>
          <p:cNvSpPr>
            <a:spLocks noGrp="1"/>
          </p:cNvSpPr>
          <p:nvPr>
            <p:ph idx="1"/>
          </p:nvPr>
        </p:nvSpPr>
        <p:spPr>
          <a:xfrm>
            <a:off x="8351674" y="1606713"/>
            <a:ext cx="3722562" cy="4626136"/>
          </a:xfrm>
        </p:spPr>
        <p:txBody>
          <a:bodyPr>
            <a:normAutofit/>
          </a:bodyPr>
          <a:lstStyle/>
          <a:p>
            <a:r>
              <a:rPr lang="en-US" dirty="0"/>
              <a:t>Pairwise t-test of weaned vs sow in each treatment</a:t>
            </a:r>
          </a:p>
          <a:p>
            <a:r>
              <a:rPr lang="en-US" dirty="0"/>
              <a:t>Vax match group: with sow significant (t-test, p &lt; 0.001)</a:t>
            </a:r>
          </a:p>
          <a:p>
            <a:r>
              <a:rPr lang="en-US" dirty="0"/>
              <a:t>No evidence for weaned groups having more genetic variation</a:t>
            </a:r>
          </a:p>
        </p:txBody>
      </p:sp>
      <p:pic>
        <p:nvPicPr>
          <p:cNvPr id="12" name="Picture 11">
            <a:extLst>
              <a:ext uri="{FF2B5EF4-FFF2-40B4-BE49-F238E27FC236}">
                <a16:creationId xmlns:a16="http://schemas.microsoft.com/office/drawing/2014/main" id="{D02EFA40-59A9-C34E-5106-C78B2CD00501}"/>
              </a:ext>
            </a:extLst>
          </p:cNvPr>
          <p:cNvPicPr>
            <a:picLocks noChangeAspect="1"/>
          </p:cNvPicPr>
          <p:nvPr/>
        </p:nvPicPr>
        <p:blipFill>
          <a:blip r:embed="rId3"/>
          <a:stretch>
            <a:fillRect/>
          </a:stretch>
        </p:blipFill>
        <p:spPr>
          <a:xfrm>
            <a:off x="149590" y="1455759"/>
            <a:ext cx="7205673" cy="5402241"/>
          </a:xfrm>
          <a:prstGeom prst="rect">
            <a:avLst/>
          </a:prstGeom>
        </p:spPr>
      </p:pic>
      <p:sp>
        <p:nvSpPr>
          <p:cNvPr id="24" name="5-Point Star 23">
            <a:extLst>
              <a:ext uri="{FF2B5EF4-FFF2-40B4-BE49-F238E27FC236}">
                <a16:creationId xmlns:a16="http://schemas.microsoft.com/office/drawing/2014/main" id="{5D5601E6-A7DA-341D-80CB-F01926605918}"/>
              </a:ext>
            </a:extLst>
          </p:cNvPr>
          <p:cNvSpPr/>
          <p:nvPr/>
        </p:nvSpPr>
        <p:spPr>
          <a:xfrm>
            <a:off x="3638798" y="5482936"/>
            <a:ext cx="505691" cy="498764"/>
          </a:xfrm>
          <a:prstGeom prst="star5">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5-Point Star 24">
            <a:extLst>
              <a:ext uri="{FF2B5EF4-FFF2-40B4-BE49-F238E27FC236}">
                <a16:creationId xmlns:a16="http://schemas.microsoft.com/office/drawing/2014/main" id="{7E84CC8A-B8B0-60CE-7D9E-C06E61596D42}"/>
              </a:ext>
            </a:extLst>
          </p:cNvPr>
          <p:cNvSpPr/>
          <p:nvPr/>
        </p:nvSpPr>
        <p:spPr>
          <a:xfrm>
            <a:off x="2803198" y="5482936"/>
            <a:ext cx="505691" cy="498764"/>
          </a:xfrm>
          <a:prstGeom prst="star5">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8166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BFA8-7518-7F89-18BA-F068DD7DEA86}"/>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D61A79-9D05-3B15-AB5B-670709F8AF87}"/>
              </a:ext>
            </a:extLst>
          </p:cNvPr>
          <p:cNvSpPr>
            <a:spLocks noGrp="1"/>
          </p:cNvSpPr>
          <p:nvPr>
            <p:ph idx="1"/>
          </p:nvPr>
        </p:nvSpPr>
        <p:spPr>
          <a:xfrm>
            <a:off x="8757557" y="1868041"/>
            <a:ext cx="3434443" cy="5437024"/>
          </a:xfrm>
        </p:spPr>
        <p:txBody>
          <a:bodyPr>
            <a:normAutofit/>
          </a:bodyPr>
          <a:lstStyle/>
          <a:p>
            <a:r>
              <a:rPr lang="en-US" sz="2000" dirty="0"/>
              <a:t>Mean diversity each day of samples within each treatment</a:t>
            </a:r>
          </a:p>
          <a:p>
            <a:r>
              <a:rPr lang="en-US" sz="2000" dirty="0"/>
              <a:t>Non vax had highest diversity across days when compared to the other groups</a:t>
            </a:r>
          </a:p>
          <a:p>
            <a:r>
              <a:rPr lang="en-US" sz="2000" dirty="0"/>
              <a:t>Non vax weaned highest</a:t>
            </a:r>
          </a:p>
          <a:p>
            <a:r>
              <a:rPr lang="en-US" sz="2000" dirty="0"/>
              <a:t>Vax match lowest, low viral loads</a:t>
            </a:r>
          </a:p>
          <a:p>
            <a:endParaRPr lang="en-US" sz="2000" dirty="0"/>
          </a:p>
        </p:txBody>
      </p:sp>
      <p:sp>
        <p:nvSpPr>
          <p:cNvPr id="2" name="Title 1">
            <a:extLst>
              <a:ext uri="{FF2B5EF4-FFF2-40B4-BE49-F238E27FC236}">
                <a16:creationId xmlns:a16="http://schemas.microsoft.com/office/drawing/2014/main" id="{810F650F-15DE-3946-BC6D-99914854E1B1}"/>
              </a:ext>
            </a:extLst>
          </p:cNvPr>
          <p:cNvSpPr>
            <a:spLocks noGrp="1"/>
          </p:cNvSpPr>
          <p:nvPr>
            <p:ph type="title"/>
          </p:nvPr>
        </p:nvSpPr>
        <p:spPr>
          <a:xfrm>
            <a:off x="838200" y="365125"/>
            <a:ext cx="10515600" cy="1325563"/>
          </a:xfrm>
        </p:spPr>
        <p:txBody>
          <a:bodyPr/>
          <a:lstStyle/>
          <a:p>
            <a:r>
              <a:rPr lang="en-US" dirty="0"/>
              <a:t>Results: Nucleotide Diversity</a:t>
            </a:r>
          </a:p>
        </p:txBody>
      </p:sp>
      <p:pic>
        <p:nvPicPr>
          <p:cNvPr id="4" name="Picture 3">
            <a:extLst>
              <a:ext uri="{FF2B5EF4-FFF2-40B4-BE49-F238E27FC236}">
                <a16:creationId xmlns:a16="http://schemas.microsoft.com/office/drawing/2014/main" id="{BA7BE024-D55F-3AF5-E9DE-5DA536ACA8A7}"/>
              </a:ext>
            </a:extLst>
          </p:cNvPr>
          <p:cNvPicPr>
            <a:picLocks noChangeAspect="1"/>
          </p:cNvPicPr>
          <p:nvPr/>
        </p:nvPicPr>
        <p:blipFill>
          <a:blip r:embed="rId3"/>
          <a:stretch>
            <a:fillRect/>
          </a:stretch>
        </p:blipFill>
        <p:spPr>
          <a:xfrm>
            <a:off x="-76200" y="1568378"/>
            <a:ext cx="8833757" cy="5147116"/>
          </a:xfrm>
          <a:prstGeom prst="rect">
            <a:avLst/>
          </a:prstGeom>
        </p:spPr>
      </p:pic>
    </p:spTree>
    <p:extLst>
      <p:ext uri="{BB962C8B-B14F-4D97-AF65-F5344CB8AC3E}">
        <p14:creationId xmlns:p14="http://schemas.microsoft.com/office/powerpoint/2010/main" val="260407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BFA8-7518-7F89-18BA-F068DD7DEA86}"/>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D61A79-9D05-3B15-AB5B-670709F8AF87}"/>
              </a:ext>
            </a:extLst>
          </p:cNvPr>
          <p:cNvSpPr>
            <a:spLocks noGrp="1"/>
          </p:cNvSpPr>
          <p:nvPr>
            <p:ph idx="1"/>
          </p:nvPr>
        </p:nvSpPr>
        <p:spPr>
          <a:xfrm>
            <a:off x="8839200" y="1559377"/>
            <a:ext cx="3352800" cy="5437024"/>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810F650F-15DE-3946-BC6D-99914854E1B1}"/>
              </a:ext>
            </a:extLst>
          </p:cNvPr>
          <p:cNvSpPr>
            <a:spLocks noGrp="1"/>
          </p:cNvSpPr>
          <p:nvPr>
            <p:ph type="title"/>
          </p:nvPr>
        </p:nvSpPr>
        <p:spPr>
          <a:xfrm>
            <a:off x="838200" y="365125"/>
            <a:ext cx="10515600" cy="1325563"/>
          </a:xfrm>
        </p:spPr>
        <p:txBody>
          <a:bodyPr/>
          <a:lstStyle/>
          <a:p>
            <a:r>
              <a:rPr lang="en-US" dirty="0"/>
              <a:t>Results: Nucleotide Diversity</a:t>
            </a:r>
          </a:p>
        </p:txBody>
      </p:sp>
      <p:pic>
        <p:nvPicPr>
          <p:cNvPr id="5" name="Picture 4">
            <a:extLst>
              <a:ext uri="{FF2B5EF4-FFF2-40B4-BE49-F238E27FC236}">
                <a16:creationId xmlns:a16="http://schemas.microsoft.com/office/drawing/2014/main" id="{FCDC890C-4A2F-7E7B-97BE-CA14C0E03755}"/>
              </a:ext>
            </a:extLst>
          </p:cNvPr>
          <p:cNvPicPr>
            <a:picLocks noChangeAspect="1"/>
          </p:cNvPicPr>
          <p:nvPr/>
        </p:nvPicPr>
        <p:blipFill>
          <a:blip r:embed="rId3"/>
          <a:stretch>
            <a:fillRect/>
          </a:stretch>
        </p:blipFill>
        <p:spPr>
          <a:xfrm>
            <a:off x="304696" y="1559377"/>
            <a:ext cx="8534504" cy="5146221"/>
          </a:xfrm>
          <a:prstGeom prst="rect">
            <a:avLst/>
          </a:prstGeom>
        </p:spPr>
      </p:pic>
      <p:sp>
        <p:nvSpPr>
          <p:cNvPr id="6" name="Content Placeholder 6">
            <a:extLst>
              <a:ext uri="{FF2B5EF4-FFF2-40B4-BE49-F238E27FC236}">
                <a16:creationId xmlns:a16="http://schemas.microsoft.com/office/drawing/2014/main" id="{024BE296-68E5-5265-93C9-362DE35CD126}"/>
              </a:ext>
            </a:extLst>
          </p:cNvPr>
          <p:cNvSpPr txBox="1">
            <a:spLocks/>
          </p:cNvSpPr>
          <p:nvPr/>
        </p:nvSpPr>
        <p:spPr>
          <a:xfrm>
            <a:off x="8610601" y="1868041"/>
            <a:ext cx="3581400" cy="4358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Box plots of the previous chart</a:t>
            </a:r>
          </a:p>
          <a:p>
            <a:r>
              <a:rPr lang="en-US" sz="2000" dirty="0"/>
              <a:t>Non vax weaned significantly higher on Day 5 (p &lt; 0.001)</a:t>
            </a:r>
          </a:p>
          <a:p>
            <a:r>
              <a:rPr lang="en-US" sz="2000" dirty="0"/>
              <a:t>Non vax weaned significantly higher on Day 7 (p = 0.012)</a:t>
            </a:r>
          </a:p>
          <a:p>
            <a:endParaRPr lang="en-US" sz="2000" dirty="0"/>
          </a:p>
        </p:txBody>
      </p:sp>
    </p:spTree>
    <p:extLst>
      <p:ext uri="{BB962C8B-B14F-4D97-AF65-F5344CB8AC3E}">
        <p14:creationId xmlns:p14="http://schemas.microsoft.com/office/powerpoint/2010/main" val="749857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BFA8-7518-7F89-18BA-F068DD7DEA86}"/>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D61A79-9D05-3B15-AB5B-670709F8AF87}"/>
              </a:ext>
            </a:extLst>
          </p:cNvPr>
          <p:cNvSpPr>
            <a:spLocks noGrp="1"/>
          </p:cNvSpPr>
          <p:nvPr>
            <p:ph idx="1"/>
          </p:nvPr>
        </p:nvSpPr>
        <p:spPr>
          <a:xfrm>
            <a:off x="8839200" y="1559377"/>
            <a:ext cx="3352800" cy="5437024"/>
          </a:xfrm>
        </p:spPr>
        <p:txBody>
          <a:bodyPr>
            <a:normAutofit/>
          </a:bodyPr>
          <a:lstStyle/>
          <a:p>
            <a:pPr marL="0" indent="0">
              <a:buNone/>
            </a:pPr>
            <a:endParaRPr lang="en-US" sz="2000" dirty="0"/>
          </a:p>
          <a:p>
            <a:endParaRPr lang="en-US" sz="2000" dirty="0"/>
          </a:p>
        </p:txBody>
      </p:sp>
      <p:sp>
        <p:nvSpPr>
          <p:cNvPr id="2" name="Title 1">
            <a:extLst>
              <a:ext uri="{FF2B5EF4-FFF2-40B4-BE49-F238E27FC236}">
                <a16:creationId xmlns:a16="http://schemas.microsoft.com/office/drawing/2014/main" id="{810F650F-15DE-3946-BC6D-99914854E1B1}"/>
              </a:ext>
            </a:extLst>
          </p:cNvPr>
          <p:cNvSpPr>
            <a:spLocks noGrp="1"/>
          </p:cNvSpPr>
          <p:nvPr>
            <p:ph type="title"/>
          </p:nvPr>
        </p:nvSpPr>
        <p:spPr>
          <a:xfrm>
            <a:off x="838200" y="365125"/>
            <a:ext cx="10515600" cy="1325563"/>
          </a:xfrm>
        </p:spPr>
        <p:txBody>
          <a:bodyPr/>
          <a:lstStyle/>
          <a:p>
            <a:r>
              <a:rPr lang="en-US" dirty="0"/>
              <a:t>Results: Nucleotide Diversity</a:t>
            </a:r>
          </a:p>
        </p:txBody>
      </p:sp>
      <p:pic>
        <p:nvPicPr>
          <p:cNvPr id="5" name="Picture 4">
            <a:extLst>
              <a:ext uri="{FF2B5EF4-FFF2-40B4-BE49-F238E27FC236}">
                <a16:creationId xmlns:a16="http://schemas.microsoft.com/office/drawing/2014/main" id="{FCDC890C-4A2F-7E7B-97BE-CA14C0E03755}"/>
              </a:ext>
            </a:extLst>
          </p:cNvPr>
          <p:cNvPicPr>
            <a:picLocks noChangeAspect="1"/>
          </p:cNvPicPr>
          <p:nvPr/>
        </p:nvPicPr>
        <p:blipFill>
          <a:blip r:embed="rId3"/>
          <a:stretch>
            <a:fillRect/>
          </a:stretch>
        </p:blipFill>
        <p:spPr>
          <a:xfrm>
            <a:off x="304696" y="1559377"/>
            <a:ext cx="8534504" cy="5146221"/>
          </a:xfrm>
          <a:prstGeom prst="rect">
            <a:avLst/>
          </a:prstGeom>
        </p:spPr>
      </p:pic>
      <p:sp>
        <p:nvSpPr>
          <p:cNvPr id="8" name="Frame 7">
            <a:extLst>
              <a:ext uri="{FF2B5EF4-FFF2-40B4-BE49-F238E27FC236}">
                <a16:creationId xmlns:a16="http://schemas.microsoft.com/office/drawing/2014/main" id="{8DA9EA13-8E59-F417-5F2F-FC48780DEFED}"/>
              </a:ext>
            </a:extLst>
          </p:cNvPr>
          <p:cNvSpPr/>
          <p:nvPr/>
        </p:nvSpPr>
        <p:spPr>
          <a:xfrm>
            <a:off x="4016828" y="2477858"/>
            <a:ext cx="740229" cy="3309258"/>
          </a:xfrm>
          <a:prstGeom prst="fram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7B49C9AC-FECC-DD0A-48D1-32CBBFB17CA3}"/>
              </a:ext>
            </a:extLst>
          </p:cNvPr>
          <p:cNvSpPr/>
          <p:nvPr/>
        </p:nvSpPr>
        <p:spPr>
          <a:xfrm>
            <a:off x="5034642" y="2477858"/>
            <a:ext cx="740229" cy="3309258"/>
          </a:xfrm>
          <a:prstGeom prst="fram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ontent Placeholder 6">
            <a:extLst>
              <a:ext uri="{FF2B5EF4-FFF2-40B4-BE49-F238E27FC236}">
                <a16:creationId xmlns:a16="http://schemas.microsoft.com/office/drawing/2014/main" id="{6603AA05-380F-43FE-8A92-03CE16074509}"/>
              </a:ext>
            </a:extLst>
          </p:cNvPr>
          <p:cNvSpPr txBox="1">
            <a:spLocks/>
          </p:cNvSpPr>
          <p:nvPr/>
        </p:nvSpPr>
        <p:spPr>
          <a:xfrm>
            <a:off x="8610601" y="1868041"/>
            <a:ext cx="3581400" cy="4358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Box plots of the previous chart</a:t>
            </a:r>
          </a:p>
          <a:p>
            <a:r>
              <a:rPr lang="en-US" sz="2000" dirty="0"/>
              <a:t>Non vax weaned significantly higher on Day 5 (p &lt; 0.001)</a:t>
            </a:r>
          </a:p>
          <a:p>
            <a:r>
              <a:rPr lang="en-US" sz="2000" dirty="0"/>
              <a:t>Non vax weaned significantly higher on Day 7 (p = 0.012)</a:t>
            </a:r>
          </a:p>
          <a:p>
            <a:endParaRPr lang="en-US" sz="2000" dirty="0"/>
          </a:p>
        </p:txBody>
      </p:sp>
    </p:spTree>
    <p:extLst>
      <p:ext uri="{BB962C8B-B14F-4D97-AF65-F5344CB8AC3E}">
        <p14:creationId xmlns:p14="http://schemas.microsoft.com/office/powerpoint/2010/main" val="160974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2CB1-A613-335A-DB00-FB03ABEAF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68F04-A065-FA2B-1A69-8E07601E73FA}"/>
              </a:ext>
            </a:extLst>
          </p:cNvPr>
          <p:cNvSpPr>
            <a:spLocks noGrp="1"/>
          </p:cNvSpPr>
          <p:nvPr>
            <p:ph type="title"/>
          </p:nvPr>
        </p:nvSpPr>
        <p:spPr/>
        <p:txBody>
          <a:bodyPr/>
          <a:lstStyle/>
          <a:p>
            <a:r>
              <a:rPr lang="en-US" dirty="0"/>
              <a:t>Main Question</a:t>
            </a:r>
          </a:p>
        </p:txBody>
      </p:sp>
      <p:sp>
        <p:nvSpPr>
          <p:cNvPr id="3" name="Content Placeholder 2">
            <a:extLst>
              <a:ext uri="{FF2B5EF4-FFF2-40B4-BE49-F238E27FC236}">
                <a16:creationId xmlns:a16="http://schemas.microsoft.com/office/drawing/2014/main" id="{4B16E878-41C4-4858-4C45-4FBBAA10AE5C}"/>
              </a:ext>
            </a:extLst>
          </p:cNvPr>
          <p:cNvSpPr>
            <a:spLocks noGrp="1"/>
          </p:cNvSpPr>
          <p:nvPr>
            <p:ph idx="1"/>
          </p:nvPr>
        </p:nvSpPr>
        <p:spPr>
          <a:xfrm>
            <a:off x="838200" y="1825625"/>
            <a:ext cx="10693400" cy="4351338"/>
          </a:xfrm>
        </p:spPr>
        <p:txBody>
          <a:bodyPr>
            <a:normAutofit/>
          </a:bodyPr>
          <a:lstStyle/>
          <a:p>
            <a:r>
              <a:rPr lang="en-US" dirty="0"/>
              <a:t>Does weaning stress increase viral genetic diversity?</a:t>
            </a:r>
          </a:p>
          <a:p>
            <a:pPr lvl="1"/>
            <a:r>
              <a:rPr lang="en-US" dirty="0">
                <a:highlight>
                  <a:srgbClr val="00FF00"/>
                </a:highlight>
              </a:rPr>
              <a:t>Prediction: Weaned piglets have higher nucleotide diversity</a:t>
            </a:r>
          </a:p>
        </p:txBody>
      </p:sp>
      <p:pic>
        <p:nvPicPr>
          <p:cNvPr id="1026" name="Picture 2" descr="Cute Pig Vector, Cute, Pig, Cartoon Pig PNG and Vector with Transparent  Background for Free Download">
            <a:extLst>
              <a:ext uri="{FF2B5EF4-FFF2-40B4-BE49-F238E27FC236}">
                <a16:creationId xmlns:a16="http://schemas.microsoft.com/office/drawing/2014/main" id="{5E39F335-A4F6-3ED8-4F62-29E580BDC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801727" y="1825625"/>
            <a:ext cx="1082842" cy="108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41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BA500-841F-546D-4A86-BC630C809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8C0B2-5879-B31D-AC82-FC6C33877C5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7A036B9-2CAB-0154-E4FA-8938363941DD}"/>
              </a:ext>
            </a:extLst>
          </p:cNvPr>
          <p:cNvSpPr>
            <a:spLocks noGrp="1"/>
          </p:cNvSpPr>
          <p:nvPr>
            <p:ph idx="1"/>
          </p:nvPr>
        </p:nvSpPr>
        <p:spPr/>
        <p:txBody>
          <a:bodyPr/>
          <a:lstStyle/>
          <a:p>
            <a:r>
              <a:rPr lang="en-US" dirty="0"/>
              <a:t>Weaning stress did not lead to higher genetic diversity in days 1-3 </a:t>
            </a:r>
          </a:p>
          <a:p>
            <a:r>
              <a:rPr lang="en-US" dirty="0"/>
              <a:t>day 5 and day 7 in non vax group had high diversity</a:t>
            </a:r>
          </a:p>
          <a:p>
            <a:pPr lvl="1"/>
            <a:r>
              <a:rPr lang="en-US" dirty="0"/>
              <a:t>First time stress shown to increase viral diversity</a:t>
            </a:r>
          </a:p>
          <a:p>
            <a:pPr lvl="1"/>
            <a:r>
              <a:rPr lang="en-US" dirty="0"/>
              <a:t>Delayed effect of stress? </a:t>
            </a:r>
          </a:p>
          <a:p>
            <a:pPr lvl="2"/>
            <a:endParaRPr lang="en-US" dirty="0"/>
          </a:p>
        </p:txBody>
      </p:sp>
      <p:pic>
        <p:nvPicPr>
          <p:cNvPr id="4" name="Picture 3">
            <a:extLst>
              <a:ext uri="{FF2B5EF4-FFF2-40B4-BE49-F238E27FC236}">
                <a16:creationId xmlns:a16="http://schemas.microsoft.com/office/drawing/2014/main" id="{3B19C86B-AEB4-C4AA-5E15-F60122040779}"/>
              </a:ext>
            </a:extLst>
          </p:cNvPr>
          <p:cNvPicPr>
            <a:picLocks noChangeAspect="1"/>
          </p:cNvPicPr>
          <p:nvPr/>
        </p:nvPicPr>
        <p:blipFill>
          <a:blip r:embed="rId3"/>
          <a:stretch>
            <a:fillRect/>
          </a:stretch>
        </p:blipFill>
        <p:spPr>
          <a:xfrm>
            <a:off x="4011386" y="3527194"/>
            <a:ext cx="5399314" cy="3145989"/>
          </a:xfrm>
          <a:prstGeom prst="rect">
            <a:avLst/>
          </a:prstGeom>
        </p:spPr>
      </p:pic>
    </p:spTree>
    <p:extLst>
      <p:ext uri="{BB962C8B-B14F-4D97-AF65-F5344CB8AC3E}">
        <p14:creationId xmlns:p14="http://schemas.microsoft.com/office/powerpoint/2010/main" val="206203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BA500-841F-546D-4A86-BC630C809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8C0B2-5879-B31D-AC82-FC6C33877C5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7A036B9-2CAB-0154-E4FA-8938363941DD}"/>
              </a:ext>
            </a:extLst>
          </p:cNvPr>
          <p:cNvSpPr>
            <a:spLocks noGrp="1"/>
          </p:cNvSpPr>
          <p:nvPr>
            <p:ph idx="1"/>
          </p:nvPr>
        </p:nvSpPr>
        <p:spPr/>
        <p:txBody>
          <a:bodyPr/>
          <a:lstStyle/>
          <a:p>
            <a:r>
              <a:rPr lang="en-US" dirty="0"/>
              <a:t>Agricultural impact</a:t>
            </a:r>
          </a:p>
          <a:p>
            <a:pPr lvl="1"/>
            <a:r>
              <a:rPr lang="en-US" dirty="0"/>
              <a:t>Animals under stress more likely to create costly new variants</a:t>
            </a:r>
          </a:p>
          <a:p>
            <a:pPr lvl="1"/>
            <a:r>
              <a:rPr lang="en-US" dirty="0"/>
              <a:t>Pandemic potential increases</a:t>
            </a:r>
          </a:p>
          <a:p>
            <a:pPr lvl="1"/>
            <a:r>
              <a:rPr lang="en-US" dirty="0"/>
              <a:t>Maternal antibodies from vaccines protect pigs and people</a:t>
            </a:r>
          </a:p>
        </p:txBody>
      </p:sp>
      <p:pic>
        <p:nvPicPr>
          <p:cNvPr id="4" name="Picture 3">
            <a:extLst>
              <a:ext uri="{FF2B5EF4-FFF2-40B4-BE49-F238E27FC236}">
                <a16:creationId xmlns:a16="http://schemas.microsoft.com/office/drawing/2014/main" id="{3B19C86B-AEB4-C4AA-5E15-F60122040779}"/>
              </a:ext>
            </a:extLst>
          </p:cNvPr>
          <p:cNvPicPr>
            <a:picLocks noChangeAspect="1"/>
          </p:cNvPicPr>
          <p:nvPr/>
        </p:nvPicPr>
        <p:blipFill>
          <a:blip r:embed="rId3"/>
          <a:stretch>
            <a:fillRect/>
          </a:stretch>
        </p:blipFill>
        <p:spPr>
          <a:xfrm>
            <a:off x="3999956" y="3712011"/>
            <a:ext cx="5399314" cy="3145989"/>
          </a:xfrm>
          <a:prstGeom prst="rect">
            <a:avLst/>
          </a:prstGeom>
        </p:spPr>
      </p:pic>
    </p:spTree>
    <p:extLst>
      <p:ext uri="{BB962C8B-B14F-4D97-AF65-F5344CB8AC3E}">
        <p14:creationId xmlns:p14="http://schemas.microsoft.com/office/powerpoint/2010/main" val="2629612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F18A-79E5-54DD-274D-3795E6D56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7B98D-84CA-1077-7171-E6ADC19A7CCD}"/>
              </a:ext>
            </a:extLst>
          </p:cNvPr>
          <p:cNvSpPr>
            <a:spLocks noGrp="1"/>
          </p:cNvSpPr>
          <p:nvPr>
            <p:ph type="title"/>
          </p:nvPr>
        </p:nvSpPr>
        <p:spPr/>
        <p:txBody>
          <a:bodyPr/>
          <a:lstStyle/>
          <a:p>
            <a:r>
              <a:rPr lang="en-US" dirty="0"/>
              <a:t>Present directions: HPAI in Dairy Cattle</a:t>
            </a:r>
          </a:p>
        </p:txBody>
      </p:sp>
      <p:sp>
        <p:nvSpPr>
          <p:cNvPr id="3" name="Content Placeholder 2">
            <a:extLst>
              <a:ext uri="{FF2B5EF4-FFF2-40B4-BE49-F238E27FC236}">
                <a16:creationId xmlns:a16="http://schemas.microsoft.com/office/drawing/2014/main" id="{4D56D12A-E621-14C7-8586-5C250A194D75}"/>
              </a:ext>
            </a:extLst>
          </p:cNvPr>
          <p:cNvSpPr>
            <a:spLocks noGrp="1"/>
          </p:cNvSpPr>
          <p:nvPr>
            <p:ph idx="1"/>
          </p:nvPr>
        </p:nvSpPr>
        <p:spPr>
          <a:xfrm>
            <a:off x="838200" y="1825625"/>
            <a:ext cx="9265920" cy="4351338"/>
          </a:xfrm>
        </p:spPr>
        <p:txBody>
          <a:bodyPr>
            <a:normAutofit lnSpcReduction="10000"/>
          </a:bodyPr>
          <a:lstStyle/>
          <a:p>
            <a:r>
              <a:rPr lang="en-US" dirty="0"/>
              <a:t>Emergence</a:t>
            </a:r>
          </a:p>
          <a:p>
            <a:pPr lvl="1"/>
            <a:r>
              <a:rPr lang="en-US" dirty="0"/>
              <a:t>Wild birds in north America since late 2021</a:t>
            </a:r>
          </a:p>
          <a:p>
            <a:pPr lvl="1"/>
            <a:r>
              <a:rPr lang="en-US" dirty="0"/>
              <a:t>First detected in cattle in March 2024</a:t>
            </a:r>
          </a:p>
          <a:p>
            <a:pPr lvl="1"/>
            <a:r>
              <a:rPr lang="en-US" dirty="0"/>
              <a:t>One human dairy farm worker</a:t>
            </a:r>
          </a:p>
          <a:p>
            <a:pPr lvl="1"/>
            <a:r>
              <a:rPr lang="en-US" dirty="0"/>
              <a:t>A need to rapidly characterize virus</a:t>
            </a:r>
          </a:p>
          <a:p>
            <a:pPr lvl="1"/>
            <a:r>
              <a:rPr lang="en-US" dirty="0"/>
              <a:t>Nguyen et al. 2024, </a:t>
            </a:r>
            <a:r>
              <a:rPr lang="en-US" dirty="0" err="1"/>
              <a:t>BioRxiv</a:t>
            </a:r>
            <a:endParaRPr lang="en-US" dirty="0"/>
          </a:p>
          <a:p>
            <a:pPr lvl="2"/>
            <a:r>
              <a:rPr lang="en-US" dirty="0"/>
              <a:t>APHIS + ARS collaboration</a:t>
            </a:r>
          </a:p>
          <a:p>
            <a:r>
              <a:rPr lang="en-US" dirty="0"/>
              <a:t>Methods</a:t>
            </a:r>
          </a:p>
          <a:p>
            <a:pPr lvl="1"/>
            <a:r>
              <a:rPr lang="en-US" dirty="0" err="1"/>
              <a:t>Flumina</a:t>
            </a:r>
            <a:endParaRPr lang="en-US" dirty="0"/>
          </a:p>
          <a:p>
            <a:pPr lvl="1"/>
            <a:r>
              <a:rPr lang="en-US" dirty="0"/>
              <a:t>Scanned ~500 samples / ~222 cattle for low frequency variants</a:t>
            </a:r>
          </a:p>
          <a:p>
            <a:pPr lvl="1"/>
            <a:r>
              <a:rPr lang="en-US" dirty="0"/>
              <a:t>Compared to database of functional mutations </a:t>
            </a:r>
          </a:p>
          <a:p>
            <a:pPr marL="457200" lvl="1" indent="0">
              <a:buNone/>
            </a:pPr>
            <a:endParaRPr lang="en-US" dirty="0"/>
          </a:p>
        </p:txBody>
      </p:sp>
      <p:pic>
        <p:nvPicPr>
          <p:cNvPr id="5" name="Picture 4">
            <a:extLst>
              <a:ext uri="{FF2B5EF4-FFF2-40B4-BE49-F238E27FC236}">
                <a16:creationId xmlns:a16="http://schemas.microsoft.com/office/drawing/2014/main" id="{B1D6DDA5-B37A-5990-5BC8-BBD41C5EDF0F}"/>
              </a:ext>
            </a:extLst>
          </p:cNvPr>
          <p:cNvPicPr>
            <a:picLocks noChangeAspect="1"/>
          </p:cNvPicPr>
          <p:nvPr/>
        </p:nvPicPr>
        <p:blipFill>
          <a:blip r:embed="rId3"/>
          <a:stretch>
            <a:fillRect/>
          </a:stretch>
        </p:blipFill>
        <p:spPr>
          <a:xfrm>
            <a:off x="6358890" y="2811145"/>
            <a:ext cx="5535930" cy="1728271"/>
          </a:xfrm>
          <a:prstGeom prst="rect">
            <a:avLst/>
          </a:prstGeom>
        </p:spPr>
      </p:pic>
    </p:spTree>
    <p:extLst>
      <p:ext uri="{BB962C8B-B14F-4D97-AF65-F5344CB8AC3E}">
        <p14:creationId xmlns:p14="http://schemas.microsoft.com/office/powerpoint/2010/main" val="82833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84AAD-FC53-6162-EFC9-EB377BC53B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F8298-BA16-2C8A-F3EE-982BE071CE7E}"/>
              </a:ext>
            </a:extLst>
          </p:cNvPr>
          <p:cNvSpPr>
            <a:spLocks noGrp="1"/>
          </p:cNvSpPr>
          <p:nvPr>
            <p:ph type="title"/>
          </p:nvPr>
        </p:nvSpPr>
        <p:spPr/>
        <p:txBody>
          <a:bodyPr/>
          <a:lstStyle/>
          <a:p>
            <a:r>
              <a:rPr lang="en-US" dirty="0"/>
              <a:t>Zoonotic transmission</a:t>
            </a:r>
          </a:p>
        </p:txBody>
      </p:sp>
      <p:sp>
        <p:nvSpPr>
          <p:cNvPr id="3" name="Content Placeholder 2">
            <a:extLst>
              <a:ext uri="{FF2B5EF4-FFF2-40B4-BE49-F238E27FC236}">
                <a16:creationId xmlns:a16="http://schemas.microsoft.com/office/drawing/2014/main" id="{DA766844-BD95-CD59-986F-F4A1EDDFED5F}"/>
              </a:ext>
            </a:extLst>
          </p:cNvPr>
          <p:cNvSpPr>
            <a:spLocks noGrp="1"/>
          </p:cNvSpPr>
          <p:nvPr>
            <p:ph idx="1"/>
          </p:nvPr>
        </p:nvSpPr>
        <p:spPr>
          <a:xfrm>
            <a:off x="881745" y="1522244"/>
            <a:ext cx="8349343" cy="4351338"/>
          </a:xfrm>
        </p:spPr>
        <p:txBody>
          <a:bodyPr/>
          <a:lstStyle/>
          <a:p>
            <a:r>
              <a:rPr lang="en-US" dirty="0"/>
              <a:t>Zoonotic transmission </a:t>
            </a:r>
          </a:p>
          <a:p>
            <a:pPr lvl="1"/>
            <a:r>
              <a:rPr lang="en-US" dirty="0"/>
              <a:t>Animals to humans</a:t>
            </a:r>
          </a:p>
          <a:p>
            <a:pPr lvl="1"/>
            <a:r>
              <a:rPr lang="en-US" dirty="0"/>
              <a:t>Reverse zoonotic: humans to animals</a:t>
            </a:r>
          </a:p>
          <a:p>
            <a:r>
              <a:rPr lang="en-US" dirty="0"/>
              <a:t>Genetic variation</a:t>
            </a:r>
          </a:p>
          <a:p>
            <a:pPr lvl="1"/>
            <a:r>
              <a:rPr lang="en-US" dirty="0"/>
              <a:t>Host jumping = new host environment</a:t>
            </a:r>
          </a:p>
          <a:p>
            <a:pPr lvl="1"/>
            <a:r>
              <a:rPr lang="en-US" dirty="0"/>
              <a:t>Differential selection = novel adaptations</a:t>
            </a:r>
          </a:p>
          <a:p>
            <a:r>
              <a:rPr lang="en-US" dirty="0"/>
              <a:t>Pandemic potential</a:t>
            </a:r>
          </a:p>
          <a:p>
            <a:pPr lvl="1"/>
            <a:r>
              <a:rPr lang="en-US" dirty="0"/>
              <a:t>Influenza A (1918 Flu, 2009 Flu H1N1)</a:t>
            </a:r>
          </a:p>
          <a:p>
            <a:pPr lvl="1"/>
            <a:r>
              <a:rPr lang="en-US" dirty="0"/>
              <a:t>SARS-CoV-2</a:t>
            </a:r>
          </a:p>
        </p:txBody>
      </p:sp>
      <p:pic>
        <p:nvPicPr>
          <p:cNvPr id="4102" name="Picture 6" descr="Microorganisms | Free Full-Text | Zoonotic Diseases: Etiology, Impact, and  Control">
            <a:extLst>
              <a:ext uri="{FF2B5EF4-FFF2-40B4-BE49-F238E27FC236}">
                <a16:creationId xmlns:a16="http://schemas.microsoft.com/office/drawing/2014/main" id="{A04490E0-F3B7-D115-650C-55EF2CFB8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762" y="2160566"/>
            <a:ext cx="5337847" cy="2536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F050E1-DE9F-9F99-B78A-CBB44707C4CB}"/>
              </a:ext>
            </a:extLst>
          </p:cNvPr>
          <p:cNvSpPr txBox="1"/>
          <p:nvPr/>
        </p:nvSpPr>
        <p:spPr>
          <a:xfrm>
            <a:off x="11069577" y="4697433"/>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231800596"/>
      </p:ext>
    </p:extLst>
  </p:cSld>
  <p:clrMapOvr>
    <a:masterClrMapping/>
  </p:clrMapOvr>
  <mc:AlternateContent xmlns:mc="http://schemas.openxmlformats.org/markup-compatibility/2006" xmlns:p14="http://schemas.microsoft.com/office/powerpoint/2010/main">
    <mc:Choice Requires="p14">
      <p:transition spd="slow" p14:dur="2000" advTm="10201"/>
    </mc:Choice>
    <mc:Fallback xmlns="">
      <p:transition spd="slow" advTm="1020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F18A-79E5-54DD-274D-3795E6D56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7B98D-84CA-1077-7171-E6ADC19A7CCD}"/>
              </a:ext>
            </a:extLst>
          </p:cNvPr>
          <p:cNvSpPr>
            <a:spLocks noGrp="1"/>
          </p:cNvSpPr>
          <p:nvPr>
            <p:ph type="title"/>
          </p:nvPr>
        </p:nvSpPr>
        <p:spPr/>
        <p:txBody>
          <a:bodyPr/>
          <a:lstStyle/>
          <a:p>
            <a:r>
              <a:rPr lang="en-US" dirty="0"/>
              <a:t>Present directions: HPAI in Dairy Cattle</a:t>
            </a:r>
          </a:p>
        </p:txBody>
      </p:sp>
      <p:sp>
        <p:nvSpPr>
          <p:cNvPr id="3" name="Content Placeholder 2">
            <a:extLst>
              <a:ext uri="{FF2B5EF4-FFF2-40B4-BE49-F238E27FC236}">
                <a16:creationId xmlns:a16="http://schemas.microsoft.com/office/drawing/2014/main" id="{4D56D12A-E621-14C7-8586-5C250A194D75}"/>
              </a:ext>
            </a:extLst>
          </p:cNvPr>
          <p:cNvSpPr>
            <a:spLocks noGrp="1"/>
          </p:cNvSpPr>
          <p:nvPr>
            <p:ph idx="1"/>
          </p:nvPr>
        </p:nvSpPr>
        <p:spPr/>
        <p:txBody>
          <a:bodyPr>
            <a:normAutofit lnSpcReduction="10000"/>
          </a:bodyPr>
          <a:lstStyle/>
          <a:p>
            <a:r>
              <a:rPr lang="en-US" dirty="0"/>
              <a:t>Reassortment in wild birds</a:t>
            </a:r>
          </a:p>
          <a:p>
            <a:r>
              <a:rPr lang="en-US" dirty="0"/>
              <a:t>Transmission from cattle to other animals</a:t>
            </a:r>
          </a:p>
          <a:p>
            <a:r>
              <a:rPr lang="en-US" dirty="0"/>
              <a:t>Movement of asymptotic cattle</a:t>
            </a:r>
          </a:p>
          <a:p>
            <a:r>
              <a:rPr lang="en-US" dirty="0"/>
              <a:t>Concerning mutations</a:t>
            </a:r>
          </a:p>
          <a:p>
            <a:pPr lvl="1"/>
            <a:r>
              <a:rPr lang="en-US" dirty="0"/>
              <a:t>Site-binding receptors in humans</a:t>
            </a:r>
          </a:p>
          <a:p>
            <a:pPr lvl="1"/>
            <a:r>
              <a:rPr lang="en-US" dirty="0"/>
              <a:t>Increased virulence, pathogenicity, transmission </a:t>
            </a:r>
          </a:p>
          <a:p>
            <a:r>
              <a:rPr lang="en-US" dirty="0"/>
              <a:t>Some mutations low frequency  </a:t>
            </a:r>
          </a:p>
          <a:p>
            <a:pPr lvl="1"/>
            <a:r>
              <a:rPr lang="en-US" dirty="0"/>
              <a:t>Not detected with traditional means</a:t>
            </a:r>
          </a:p>
          <a:p>
            <a:pPr lvl="1"/>
            <a:r>
              <a:rPr lang="en-US" dirty="0"/>
              <a:t>Can quickly become high frequency</a:t>
            </a:r>
          </a:p>
          <a:p>
            <a:pPr lvl="1"/>
            <a:r>
              <a:rPr lang="en-US" dirty="0"/>
              <a:t>Natural selection, linkage </a:t>
            </a:r>
          </a:p>
        </p:txBody>
      </p:sp>
      <p:pic>
        <p:nvPicPr>
          <p:cNvPr id="5" name="Picture 4">
            <a:extLst>
              <a:ext uri="{FF2B5EF4-FFF2-40B4-BE49-F238E27FC236}">
                <a16:creationId xmlns:a16="http://schemas.microsoft.com/office/drawing/2014/main" id="{913D6E45-4461-9002-0CD2-03E9E8015D58}"/>
              </a:ext>
            </a:extLst>
          </p:cNvPr>
          <p:cNvPicPr>
            <a:picLocks noChangeAspect="1"/>
          </p:cNvPicPr>
          <p:nvPr/>
        </p:nvPicPr>
        <p:blipFill>
          <a:blip r:embed="rId3"/>
          <a:stretch>
            <a:fillRect/>
          </a:stretch>
        </p:blipFill>
        <p:spPr>
          <a:xfrm>
            <a:off x="7757160" y="1479372"/>
            <a:ext cx="4152900" cy="1332407"/>
          </a:xfrm>
          <a:prstGeom prst="rect">
            <a:avLst/>
          </a:prstGeom>
        </p:spPr>
      </p:pic>
      <p:pic>
        <p:nvPicPr>
          <p:cNvPr id="9" name="Picture 8">
            <a:extLst>
              <a:ext uri="{FF2B5EF4-FFF2-40B4-BE49-F238E27FC236}">
                <a16:creationId xmlns:a16="http://schemas.microsoft.com/office/drawing/2014/main" id="{20A65F6E-C4EE-009A-BDE2-FEB7E27F7D5D}"/>
              </a:ext>
            </a:extLst>
          </p:cNvPr>
          <p:cNvPicPr>
            <a:picLocks noChangeAspect="1"/>
          </p:cNvPicPr>
          <p:nvPr/>
        </p:nvPicPr>
        <p:blipFill>
          <a:blip r:embed="rId4"/>
          <a:stretch>
            <a:fillRect/>
          </a:stretch>
        </p:blipFill>
        <p:spPr>
          <a:xfrm>
            <a:off x="7623810" y="2875446"/>
            <a:ext cx="4286250" cy="3913774"/>
          </a:xfrm>
          <a:prstGeom prst="rect">
            <a:avLst/>
          </a:prstGeom>
        </p:spPr>
      </p:pic>
    </p:spTree>
    <p:extLst>
      <p:ext uri="{BB962C8B-B14F-4D97-AF65-F5344CB8AC3E}">
        <p14:creationId xmlns:p14="http://schemas.microsoft.com/office/powerpoint/2010/main" val="362017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F18A-79E5-54DD-274D-3795E6D566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4C2D938-E5A9-D661-A937-5FFA0A7B83F2}"/>
              </a:ext>
            </a:extLst>
          </p:cNvPr>
          <p:cNvPicPr>
            <a:picLocks noChangeAspect="1"/>
          </p:cNvPicPr>
          <p:nvPr/>
        </p:nvPicPr>
        <p:blipFill rotWithShape="1">
          <a:blip r:embed="rId3"/>
          <a:srcRect r="11877"/>
          <a:stretch/>
        </p:blipFill>
        <p:spPr>
          <a:xfrm>
            <a:off x="9336982" y="2189198"/>
            <a:ext cx="2855018" cy="4668802"/>
          </a:xfrm>
          <a:prstGeom prst="rect">
            <a:avLst/>
          </a:prstGeom>
        </p:spPr>
      </p:pic>
      <p:sp>
        <p:nvSpPr>
          <p:cNvPr id="2" name="Title 1">
            <a:extLst>
              <a:ext uri="{FF2B5EF4-FFF2-40B4-BE49-F238E27FC236}">
                <a16:creationId xmlns:a16="http://schemas.microsoft.com/office/drawing/2014/main" id="{AD77B98D-84CA-1077-7171-E6ADC19A7CCD}"/>
              </a:ext>
            </a:extLst>
          </p:cNvPr>
          <p:cNvSpPr>
            <a:spLocks noGrp="1"/>
          </p:cNvSpPr>
          <p:nvPr>
            <p:ph type="title"/>
          </p:nvPr>
        </p:nvSpPr>
        <p:spPr/>
        <p:txBody>
          <a:bodyPr/>
          <a:lstStyle/>
          <a:p>
            <a:r>
              <a:rPr lang="en-US" dirty="0"/>
              <a:t>Present directions: HPAI in Dairy Cattle</a:t>
            </a:r>
          </a:p>
        </p:txBody>
      </p:sp>
      <p:sp>
        <p:nvSpPr>
          <p:cNvPr id="3" name="Content Placeholder 2">
            <a:extLst>
              <a:ext uri="{FF2B5EF4-FFF2-40B4-BE49-F238E27FC236}">
                <a16:creationId xmlns:a16="http://schemas.microsoft.com/office/drawing/2014/main" id="{4D56D12A-E621-14C7-8586-5C250A194D75}"/>
              </a:ext>
            </a:extLst>
          </p:cNvPr>
          <p:cNvSpPr>
            <a:spLocks noGrp="1"/>
          </p:cNvSpPr>
          <p:nvPr>
            <p:ph idx="1"/>
          </p:nvPr>
        </p:nvSpPr>
        <p:spPr/>
        <p:txBody>
          <a:bodyPr/>
          <a:lstStyle/>
          <a:p>
            <a:r>
              <a:rPr lang="en-US" dirty="0" err="1"/>
              <a:t>Flumina</a:t>
            </a:r>
            <a:r>
              <a:rPr lang="en-US" dirty="0"/>
              <a:t> was ready to go!</a:t>
            </a:r>
          </a:p>
          <a:p>
            <a:r>
              <a:rPr lang="en-US" dirty="0"/>
              <a:t>Quickly responded to threat</a:t>
            </a:r>
          </a:p>
          <a:p>
            <a:pPr lvl="1"/>
            <a:r>
              <a:rPr lang="en-US" dirty="0"/>
              <a:t>Batch generated SNV datasets overnight </a:t>
            </a:r>
          </a:p>
          <a:p>
            <a:pPr lvl="1"/>
            <a:r>
              <a:rPr lang="en-US" dirty="0"/>
              <a:t>Matched to known H5 mutation lists</a:t>
            </a:r>
          </a:p>
          <a:p>
            <a:r>
              <a:rPr lang="en-US" dirty="0"/>
              <a:t>Pipeline used as a part of APHIS NVSL ongoing surveillance</a:t>
            </a:r>
          </a:p>
          <a:p>
            <a:pPr lvl="1"/>
            <a:r>
              <a:rPr lang="en-US" dirty="0"/>
              <a:t>Can detect low frequency variants</a:t>
            </a:r>
          </a:p>
          <a:p>
            <a:pPr lvl="1"/>
            <a:r>
              <a:rPr lang="en-US" dirty="0"/>
              <a:t>Respond to concerning mutations</a:t>
            </a:r>
          </a:p>
          <a:p>
            <a:pPr lvl="1"/>
            <a:endParaRPr lang="en-US" dirty="0"/>
          </a:p>
        </p:txBody>
      </p:sp>
    </p:spTree>
    <p:extLst>
      <p:ext uri="{BB962C8B-B14F-4D97-AF65-F5344CB8AC3E}">
        <p14:creationId xmlns:p14="http://schemas.microsoft.com/office/powerpoint/2010/main" val="125103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F18A-79E5-54DD-274D-3795E6D56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7B98D-84CA-1077-7171-E6ADC19A7CCD}"/>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4D56D12A-E621-14C7-8586-5C250A194D75}"/>
              </a:ext>
            </a:extLst>
          </p:cNvPr>
          <p:cNvSpPr>
            <a:spLocks noGrp="1"/>
          </p:cNvSpPr>
          <p:nvPr>
            <p:ph idx="1"/>
          </p:nvPr>
        </p:nvSpPr>
        <p:spPr/>
        <p:txBody>
          <a:bodyPr/>
          <a:lstStyle/>
          <a:p>
            <a:r>
              <a:rPr lang="en-US" dirty="0"/>
              <a:t>Machine learning surveillance </a:t>
            </a:r>
          </a:p>
          <a:p>
            <a:pPr lvl="1"/>
            <a:r>
              <a:rPr lang="en-US" dirty="0"/>
              <a:t>Largest zoonotic transmission dataset</a:t>
            </a:r>
          </a:p>
          <a:p>
            <a:pPr lvl="1"/>
            <a:r>
              <a:rPr lang="en-US" dirty="0"/>
              <a:t>Dataset can be used for model training</a:t>
            </a:r>
          </a:p>
          <a:p>
            <a:pPr lvl="1"/>
            <a:r>
              <a:rPr lang="en-US" dirty="0"/>
              <a:t>Identify and predict zoonotic transmission</a:t>
            </a:r>
            <a:br>
              <a:rPr lang="en-US" dirty="0"/>
            </a:br>
            <a:r>
              <a:rPr lang="en-US" dirty="0"/>
              <a:t>on phylogeny with sequence data</a:t>
            </a:r>
          </a:p>
          <a:p>
            <a:pPr lvl="1"/>
            <a:r>
              <a:rPr lang="en-US" dirty="0"/>
              <a:t>Aid in surveillance efforts of influenza  </a:t>
            </a:r>
          </a:p>
        </p:txBody>
      </p:sp>
      <p:pic>
        <p:nvPicPr>
          <p:cNvPr id="3074" name="Picture 2" descr="figure 1">
            <a:extLst>
              <a:ext uri="{FF2B5EF4-FFF2-40B4-BE49-F238E27FC236}">
                <a16:creationId xmlns:a16="http://schemas.microsoft.com/office/drawing/2014/main" id="{3209F210-B7FE-2B57-5A1F-4E4872BC3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661" y="1978426"/>
            <a:ext cx="4089066" cy="29011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A048DC-68CF-BB7A-7FE6-D3DA746148B0}"/>
              </a:ext>
            </a:extLst>
          </p:cNvPr>
          <p:cNvSpPr txBox="1"/>
          <p:nvPr/>
        </p:nvSpPr>
        <p:spPr>
          <a:xfrm>
            <a:off x="10106526" y="4367463"/>
            <a:ext cx="1746376" cy="369332"/>
          </a:xfrm>
          <a:prstGeom prst="rect">
            <a:avLst/>
          </a:prstGeom>
          <a:noFill/>
        </p:spPr>
        <p:txBody>
          <a:bodyPr wrap="none" rtlCol="0">
            <a:spAutoFit/>
          </a:bodyPr>
          <a:lstStyle/>
          <a:p>
            <a:r>
              <a:rPr lang="en-US" dirty="0"/>
              <a:t>Jones et al. 2017</a:t>
            </a:r>
          </a:p>
        </p:txBody>
      </p:sp>
    </p:spTree>
    <p:extLst>
      <p:ext uri="{BB962C8B-B14F-4D97-AF65-F5344CB8AC3E}">
        <p14:creationId xmlns:p14="http://schemas.microsoft.com/office/powerpoint/2010/main" val="20562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F18A-79E5-54DD-274D-3795E6D56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7B98D-84CA-1077-7171-E6ADC19A7CC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4D56D12A-E621-14C7-8586-5C250A194D75}"/>
              </a:ext>
            </a:extLst>
          </p:cNvPr>
          <p:cNvSpPr>
            <a:spLocks noGrp="1"/>
          </p:cNvSpPr>
          <p:nvPr>
            <p:ph idx="1"/>
          </p:nvPr>
        </p:nvSpPr>
        <p:spPr>
          <a:xfrm>
            <a:off x="838200" y="1825625"/>
            <a:ext cx="2471057" cy="4351338"/>
          </a:xfrm>
        </p:spPr>
        <p:txBody>
          <a:bodyPr/>
          <a:lstStyle/>
          <a:p>
            <a:r>
              <a:rPr lang="en-US" dirty="0"/>
              <a:t>Questions?</a:t>
            </a:r>
          </a:p>
        </p:txBody>
      </p:sp>
      <p:pic>
        <p:nvPicPr>
          <p:cNvPr id="4" name="Picture 2" descr="Premium AI Image | Pig wearing a lab coat with glasses">
            <a:extLst>
              <a:ext uri="{FF2B5EF4-FFF2-40B4-BE49-F238E27FC236}">
                <a16:creationId xmlns:a16="http://schemas.microsoft.com/office/drawing/2014/main" id="{034B5978-C176-EAFE-2003-EC748D492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6759"/>
            <a:ext cx="5809490" cy="38884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ISE Undergraduate Scholarship: Mental Health Awareness Challenge | CBC  Undergraduate Program">
            <a:extLst>
              <a:ext uri="{FF2B5EF4-FFF2-40B4-BE49-F238E27FC236}">
                <a16:creationId xmlns:a16="http://schemas.microsoft.com/office/drawing/2014/main" id="{E3EAC001-AB5B-1323-8275-75A0014CA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7508" y="3664737"/>
            <a:ext cx="1252584" cy="1592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SDA ARS logo - Vegetable Growers News">
            <a:extLst>
              <a:ext uri="{FF2B5EF4-FFF2-40B4-BE49-F238E27FC236}">
                <a16:creationId xmlns:a16="http://schemas.microsoft.com/office/drawing/2014/main" id="{4DD604D2-6C0D-E649-A6F7-55803764D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590" y="5466583"/>
            <a:ext cx="4466410" cy="142076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A3F3C9-98E3-BA8A-7208-E6FAEB34F7EF}"/>
              </a:ext>
            </a:extLst>
          </p:cNvPr>
          <p:cNvSpPr txBox="1">
            <a:spLocks/>
          </p:cNvSpPr>
          <p:nvPr/>
        </p:nvSpPr>
        <p:spPr>
          <a:xfrm>
            <a:off x="7321311" y="1027906"/>
            <a:ext cx="34061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Acknowledgements:</a:t>
            </a:r>
          </a:p>
          <a:p>
            <a:pPr lvl="1"/>
            <a:r>
              <a:rPr lang="en-US" dirty="0"/>
              <a:t>Tavis Anderson</a:t>
            </a:r>
          </a:p>
          <a:p>
            <a:pPr lvl="1"/>
            <a:r>
              <a:rPr lang="en-US" dirty="0" err="1"/>
              <a:t>Giovana</a:t>
            </a:r>
            <a:r>
              <a:rPr lang="en-US" dirty="0"/>
              <a:t> </a:t>
            </a:r>
            <a:r>
              <a:rPr lang="en-US" dirty="0" err="1"/>
              <a:t>Zanella</a:t>
            </a:r>
            <a:endParaRPr lang="en-US" dirty="0"/>
          </a:p>
          <a:p>
            <a:pPr lvl="1"/>
            <a:r>
              <a:rPr lang="en-US" dirty="0"/>
              <a:t>Matias Cardenas</a:t>
            </a:r>
          </a:p>
          <a:p>
            <a:pPr lvl="1"/>
            <a:r>
              <a:rPr lang="en-US" dirty="0"/>
              <a:t>Daniela </a:t>
            </a:r>
            <a:r>
              <a:rPr lang="en-US" dirty="0" err="1"/>
              <a:t>Rajao</a:t>
            </a:r>
            <a:endParaRPr lang="en-US" dirty="0"/>
          </a:p>
          <a:p>
            <a:pPr lvl="1"/>
            <a:r>
              <a:rPr lang="en-US" dirty="0"/>
              <a:t>Amy Baker</a:t>
            </a:r>
          </a:p>
          <a:p>
            <a:pPr lvl="1"/>
            <a:r>
              <a:rPr lang="en-US" dirty="0"/>
              <a:t>Bailey Arruda</a:t>
            </a:r>
          </a:p>
          <a:p>
            <a:pPr lvl="1"/>
            <a:r>
              <a:rPr lang="en-US" dirty="0"/>
              <a:t>Celeste Snyder</a:t>
            </a:r>
          </a:p>
          <a:p>
            <a:pPr lvl="1"/>
            <a:r>
              <a:rPr lang="en-US" dirty="0"/>
              <a:t>Daniel Perez</a:t>
            </a:r>
          </a:p>
          <a:p>
            <a:pPr lvl="1"/>
            <a:r>
              <a:rPr lang="en-US" dirty="0"/>
              <a:t>Microsoft AI image generator</a:t>
            </a:r>
          </a:p>
          <a:p>
            <a:pPr marL="457200" lvl="1" indent="0">
              <a:buNone/>
            </a:pPr>
            <a:endParaRPr lang="en-US" dirty="0"/>
          </a:p>
          <a:p>
            <a:pPr marL="457200" lvl="1" indent="0">
              <a:buNone/>
            </a:pPr>
            <a:endParaRPr lang="en-US" dirty="0"/>
          </a:p>
        </p:txBody>
      </p:sp>
      <p:pic>
        <p:nvPicPr>
          <p:cNvPr id="8" name="Picture 2" descr="SCINet Home | SCINet | USDA Scientific Computing Initiative">
            <a:extLst>
              <a:ext uri="{FF2B5EF4-FFF2-40B4-BE49-F238E27FC236}">
                <a16:creationId xmlns:a16="http://schemas.microsoft.com/office/drawing/2014/main" id="{4C45AEF3-6ACF-830F-0A29-94D9DA970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4728" y="2032778"/>
            <a:ext cx="1737272" cy="173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34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C188-292C-70F6-60CB-625C450BCB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96EC3-58B5-53B8-E23A-D07D33354A43}"/>
              </a:ext>
            </a:extLst>
          </p:cNvPr>
          <p:cNvSpPr>
            <a:spLocks noGrp="1"/>
          </p:cNvSpPr>
          <p:nvPr>
            <p:ph type="title"/>
          </p:nvPr>
        </p:nvSpPr>
        <p:spPr/>
        <p:txBody>
          <a:bodyPr/>
          <a:lstStyle/>
          <a:p>
            <a:r>
              <a:rPr lang="en-US" dirty="0"/>
              <a:t>Why is genetic variation important? </a:t>
            </a:r>
          </a:p>
        </p:txBody>
      </p:sp>
      <p:sp>
        <p:nvSpPr>
          <p:cNvPr id="3" name="Content Placeholder 2">
            <a:extLst>
              <a:ext uri="{FF2B5EF4-FFF2-40B4-BE49-F238E27FC236}">
                <a16:creationId xmlns:a16="http://schemas.microsoft.com/office/drawing/2014/main" id="{BFB44F93-DA0A-4704-4A61-92B5F2E79939}"/>
              </a:ext>
            </a:extLst>
          </p:cNvPr>
          <p:cNvSpPr>
            <a:spLocks noGrp="1"/>
          </p:cNvSpPr>
          <p:nvPr>
            <p:ph idx="1"/>
          </p:nvPr>
        </p:nvSpPr>
        <p:spPr>
          <a:xfrm>
            <a:off x="881741" y="1594433"/>
            <a:ext cx="10243457" cy="4351338"/>
          </a:xfrm>
        </p:spPr>
        <p:txBody>
          <a:bodyPr>
            <a:normAutofit/>
          </a:bodyPr>
          <a:lstStyle/>
          <a:p>
            <a:r>
              <a:rPr lang="en-US" dirty="0"/>
              <a:t>Adaptation to host</a:t>
            </a:r>
          </a:p>
          <a:p>
            <a:pPr lvl="1"/>
            <a:r>
              <a:rPr lang="en-US" dirty="0"/>
              <a:t>Founding population</a:t>
            </a:r>
          </a:p>
          <a:p>
            <a:pPr lvl="1"/>
            <a:r>
              <a:rPr lang="en-US" dirty="0"/>
              <a:t>Bottleneck effects</a:t>
            </a:r>
          </a:p>
          <a:p>
            <a:r>
              <a:rPr lang="en-US" dirty="0"/>
              <a:t>Rapid evolutionary responses</a:t>
            </a:r>
          </a:p>
          <a:p>
            <a:pPr lvl="1"/>
            <a:r>
              <a:rPr lang="en-US" dirty="0"/>
              <a:t>High mutation rate / short generation time</a:t>
            </a:r>
          </a:p>
          <a:p>
            <a:pPr lvl="1"/>
            <a:r>
              <a:rPr lang="en-US" dirty="0"/>
              <a:t>New host environment = new viral variants</a:t>
            </a:r>
          </a:p>
          <a:p>
            <a:pPr lvl="1"/>
            <a:r>
              <a:rPr lang="en-US" dirty="0"/>
              <a:t>New phenotypes, higher fitness</a:t>
            </a:r>
          </a:p>
          <a:p>
            <a:r>
              <a:rPr lang="en-US" dirty="0"/>
              <a:t>Low frequency variation</a:t>
            </a:r>
          </a:p>
          <a:p>
            <a:pPr lvl="1"/>
            <a:r>
              <a:rPr lang="en-US" dirty="0"/>
              <a:t>Natural selection / drift can lead to high frequency</a:t>
            </a:r>
          </a:p>
          <a:p>
            <a:pPr lvl="1"/>
            <a:r>
              <a:rPr lang="en-US" dirty="0"/>
              <a:t>More fit phenotypes (e.g., transmissibility, virulence)</a:t>
            </a:r>
          </a:p>
        </p:txBody>
      </p:sp>
      <p:pic>
        <p:nvPicPr>
          <p:cNvPr id="6146" name="Picture 2" descr="Genetic drift (article) | Natural selection | Khan Academy">
            <a:extLst>
              <a:ext uri="{FF2B5EF4-FFF2-40B4-BE49-F238E27FC236}">
                <a16:creationId xmlns:a16="http://schemas.microsoft.com/office/drawing/2014/main" id="{E30CE5C6-7FB6-3AA2-2E6B-846F80F80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147" y="1221222"/>
            <a:ext cx="4035926" cy="3761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FAC6AD-CE0D-5FA7-B7FF-4B9AEE688E98}"/>
              </a:ext>
            </a:extLst>
          </p:cNvPr>
          <p:cNvSpPr txBox="1"/>
          <p:nvPr/>
        </p:nvSpPr>
        <p:spPr>
          <a:xfrm>
            <a:off x="10269861" y="4797980"/>
            <a:ext cx="1569212" cy="369332"/>
          </a:xfrm>
          <a:prstGeom prst="rect">
            <a:avLst/>
          </a:prstGeom>
          <a:noFill/>
        </p:spPr>
        <p:txBody>
          <a:bodyPr wrap="none" rtlCol="0">
            <a:spAutoFit/>
          </a:bodyPr>
          <a:lstStyle/>
          <a:p>
            <a:r>
              <a:rPr lang="en-US" dirty="0"/>
              <a:t>Kahn Academy</a:t>
            </a:r>
          </a:p>
        </p:txBody>
      </p:sp>
    </p:spTree>
    <p:extLst>
      <p:ext uri="{BB962C8B-B14F-4D97-AF65-F5344CB8AC3E}">
        <p14:creationId xmlns:p14="http://schemas.microsoft.com/office/powerpoint/2010/main" val="10701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C188-292C-70F6-60CB-625C450BCB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96EC3-58B5-53B8-E23A-D07D33354A43}"/>
              </a:ext>
            </a:extLst>
          </p:cNvPr>
          <p:cNvSpPr>
            <a:spLocks noGrp="1"/>
          </p:cNvSpPr>
          <p:nvPr>
            <p:ph type="title"/>
          </p:nvPr>
        </p:nvSpPr>
        <p:spPr/>
        <p:txBody>
          <a:bodyPr/>
          <a:lstStyle/>
          <a:p>
            <a:r>
              <a:rPr lang="en-US" dirty="0"/>
              <a:t>Influenza A (IAV)</a:t>
            </a:r>
          </a:p>
        </p:txBody>
      </p:sp>
      <p:sp>
        <p:nvSpPr>
          <p:cNvPr id="3" name="Content Placeholder 2">
            <a:extLst>
              <a:ext uri="{FF2B5EF4-FFF2-40B4-BE49-F238E27FC236}">
                <a16:creationId xmlns:a16="http://schemas.microsoft.com/office/drawing/2014/main" id="{BFB44F93-DA0A-4704-4A61-92B5F2E79939}"/>
              </a:ext>
            </a:extLst>
          </p:cNvPr>
          <p:cNvSpPr>
            <a:spLocks noGrp="1"/>
          </p:cNvSpPr>
          <p:nvPr>
            <p:ph idx="1"/>
          </p:nvPr>
        </p:nvSpPr>
        <p:spPr>
          <a:xfrm>
            <a:off x="845647" y="1582402"/>
            <a:ext cx="8882743" cy="4481512"/>
          </a:xfrm>
        </p:spPr>
        <p:txBody>
          <a:bodyPr>
            <a:normAutofit/>
          </a:bodyPr>
          <a:lstStyle/>
          <a:p>
            <a:r>
              <a:rPr lang="en-US" dirty="0"/>
              <a:t>Many Zoonotic events</a:t>
            </a:r>
          </a:p>
          <a:p>
            <a:pPr lvl="1"/>
            <a:r>
              <a:rPr lang="en-US" dirty="0"/>
              <a:t>swine to human / human to swine? (1918 pandemic)</a:t>
            </a:r>
          </a:p>
          <a:p>
            <a:pPr lvl="1"/>
            <a:r>
              <a:rPr lang="en-US" dirty="0"/>
              <a:t>Swine to human (2009 H1N1) </a:t>
            </a:r>
          </a:p>
          <a:p>
            <a:pPr lvl="1"/>
            <a:r>
              <a:rPr lang="en-US" dirty="0"/>
              <a:t>Human to swine (2010 H3N2)</a:t>
            </a:r>
          </a:p>
          <a:p>
            <a:pPr lvl="1"/>
            <a:r>
              <a:rPr lang="en-US" dirty="0"/>
              <a:t>Avian flu (bird to human / mammals / poultry / cattle)</a:t>
            </a:r>
          </a:p>
          <a:p>
            <a:r>
              <a:rPr lang="en-US" dirty="0"/>
              <a:t>Swine important</a:t>
            </a:r>
          </a:p>
          <a:p>
            <a:pPr lvl="1"/>
            <a:r>
              <a:rPr lang="en-US" dirty="0"/>
              <a:t>Constant human contact</a:t>
            </a:r>
          </a:p>
          <a:p>
            <a:pPr lvl="1"/>
            <a:r>
              <a:rPr lang="en-US" dirty="0"/>
              <a:t>Mixing vessels, reservoirs</a:t>
            </a:r>
          </a:p>
          <a:p>
            <a:pPr lvl="1"/>
            <a:r>
              <a:rPr lang="en-US" dirty="0"/>
              <a:t>Pandemic potential</a:t>
            </a:r>
          </a:p>
          <a:p>
            <a:pPr lvl="1"/>
            <a:endParaRPr lang="en-US" dirty="0"/>
          </a:p>
        </p:txBody>
      </p:sp>
      <p:pic>
        <p:nvPicPr>
          <p:cNvPr id="1026" name="Picture 2" descr="Influenza A virus - Wikipedia">
            <a:extLst>
              <a:ext uri="{FF2B5EF4-FFF2-40B4-BE49-F238E27FC236}">
                <a16:creationId xmlns:a16="http://schemas.microsoft.com/office/drawing/2014/main" id="{70D53785-1C42-A0F9-3B22-D83FCB473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553" y="3582545"/>
            <a:ext cx="4422648" cy="2957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2A40DC-CD03-22C2-B1FA-F7D85E5AD4C3}"/>
              </a:ext>
            </a:extLst>
          </p:cNvPr>
          <p:cNvSpPr txBox="1"/>
          <p:nvPr/>
        </p:nvSpPr>
        <p:spPr>
          <a:xfrm>
            <a:off x="10875778" y="6262153"/>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8890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46D2-1946-B029-8454-4B4D937EB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4F419-9DE7-A75E-9FED-D3C16B936BBA}"/>
              </a:ext>
            </a:extLst>
          </p:cNvPr>
          <p:cNvSpPr>
            <a:spLocks noGrp="1"/>
          </p:cNvSpPr>
          <p:nvPr>
            <p:ph type="title"/>
          </p:nvPr>
        </p:nvSpPr>
        <p:spPr/>
        <p:txBody>
          <a:bodyPr/>
          <a:lstStyle/>
          <a:p>
            <a:r>
              <a:rPr lang="en-US" dirty="0"/>
              <a:t>Study Design (</a:t>
            </a:r>
            <a:r>
              <a:rPr lang="en-US" dirty="0" err="1"/>
              <a:t>Zanella</a:t>
            </a:r>
            <a:r>
              <a:rPr lang="en-US" dirty="0"/>
              <a:t> et al., in prep)</a:t>
            </a:r>
          </a:p>
        </p:txBody>
      </p:sp>
      <p:sp>
        <p:nvSpPr>
          <p:cNvPr id="3" name="Content Placeholder 2">
            <a:extLst>
              <a:ext uri="{FF2B5EF4-FFF2-40B4-BE49-F238E27FC236}">
                <a16:creationId xmlns:a16="http://schemas.microsoft.com/office/drawing/2014/main" id="{4D2C56F3-AE3E-F4F9-C9A9-72350C9D9252}"/>
              </a:ext>
            </a:extLst>
          </p:cNvPr>
          <p:cNvSpPr>
            <a:spLocks noGrp="1"/>
          </p:cNvSpPr>
          <p:nvPr>
            <p:ph idx="1"/>
          </p:nvPr>
        </p:nvSpPr>
        <p:spPr>
          <a:xfrm>
            <a:off x="838200" y="1621086"/>
            <a:ext cx="6683829" cy="4912632"/>
          </a:xfrm>
        </p:spPr>
        <p:txBody>
          <a:bodyPr>
            <a:normAutofit/>
          </a:bodyPr>
          <a:lstStyle/>
          <a:p>
            <a:r>
              <a:rPr lang="en-US" dirty="0"/>
              <a:t>Created virus to mimic human to swine</a:t>
            </a:r>
          </a:p>
          <a:p>
            <a:pPr lvl="1"/>
            <a:r>
              <a:rPr lang="en-US" dirty="0"/>
              <a:t> IAV 2010.1 H3N2 introduction</a:t>
            </a:r>
          </a:p>
          <a:p>
            <a:r>
              <a:rPr lang="en-US" dirty="0"/>
              <a:t>Inoculated piglets </a:t>
            </a:r>
          </a:p>
          <a:p>
            <a:r>
              <a:rPr lang="en-US" dirty="0"/>
              <a:t>Maternal antibody groups:</a:t>
            </a:r>
          </a:p>
          <a:p>
            <a:pPr lvl="1"/>
            <a:r>
              <a:rPr lang="en-US" dirty="0"/>
              <a:t>Vaccinated match (vax match)</a:t>
            </a:r>
          </a:p>
          <a:p>
            <a:pPr lvl="1"/>
            <a:r>
              <a:rPr lang="en-US" dirty="0"/>
              <a:t>Vaccinated mismatch (vax mismatch)</a:t>
            </a:r>
          </a:p>
          <a:p>
            <a:pPr lvl="1"/>
            <a:r>
              <a:rPr lang="en-US" dirty="0"/>
              <a:t>No Vaccine (no vax) </a:t>
            </a:r>
          </a:p>
          <a:p>
            <a:r>
              <a:rPr lang="en-US" dirty="0"/>
              <a:t>Subgroups:</a:t>
            </a:r>
          </a:p>
          <a:p>
            <a:pPr lvl="1"/>
            <a:r>
              <a:rPr lang="en-US" dirty="0"/>
              <a:t>With Sow (happy piglets)</a:t>
            </a:r>
          </a:p>
          <a:p>
            <a:pPr lvl="1"/>
            <a:r>
              <a:rPr lang="en-US" dirty="0"/>
              <a:t>Weaned (stressed piglets)</a:t>
            </a:r>
          </a:p>
          <a:p>
            <a:r>
              <a:rPr lang="en-US" dirty="0"/>
              <a:t>Evaluated viral shedding / transmission </a:t>
            </a:r>
          </a:p>
        </p:txBody>
      </p:sp>
      <p:pic>
        <p:nvPicPr>
          <p:cNvPr id="5" name="Picture 2" descr="Mochasa: 7 Tips for Piglet Management - Seaboard Overseas and Trading Group">
            <a:extLst>
              <a:ext uri="{FF2B5EF4-FFF2-40B4-BE49-F238E27FC236}">
                <a16:creationId xmlns:a16="http://schemas.microsoft.com/office/drawing/2014/main" id="{7DBBA25D-5483-D84A-8A13-F72D287D8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1260" y="1920992"/>
            <a:ext cx="3805184" cy="23182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sk an Expert: How many litters do pigs have in a year? - Canadian Food  Focus">
            <a:extLst>
              <a:ext uri="{FF2B5EF4-FFF2-40B4-BE49-F238E27FC236}">
                <a16:creationId xmlns:a16="http://schemas.microsoft.com/office/drawing/2014/main" id="{3E2B750F-61E6-DD47-26E1-BCDF1A041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260" y="4469502"/>
            <a:ext cx="3805184" cy="214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573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46D2-1946-B029-8454-4B4D937EB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4F419-9DE7-A75E-9FED-D3C16B936BBA}"/>
              </a:ext>
            </a:extLst>
          </p:cNvPr>
          <p:cNvSpPr>
            <a:spLocks noGrp="1"/>
          </p:cNvSpPr>
          <p:nvPr>
            <p:ph type="title"/>
          </p:nvPr>
        </p:nvSpPr>
        <p:spPr/>
        <p:txBody>
          <a:bodyPr/>
          <a:lstStyle/>
          <a:p>
            <a:r>
              <a:rPr lang="en-US" dirty="0"/>
              <a:t>Study Design </a:t>
            </a:r>
          </a:p>
        </p:txBody>
      </p:sp>
      <p:sp>
        <p:nvSpPr>
          <p:cNvPr id="3" name="Content Placeholder 2">
            <a:extLst>
              <a:ext uri="{FF2B5EF4-FFF2-40B4-BE49-F238E27FC236}">
                <a16:creationId xmlns:a16="http://schemas.microsoft.com/office/drawing/2014/main" id="{4D2C56F3-AE3E-F4F9-C9A9-72350C9D9252}"/>
              </a:ext>
            </a:extLst>
          </p:cNvPr>
          <p:cNvSpPr>
            <a:spLocks noGrp="1"/>
          </p:cNvSpPr>
          <p:nvPr>
            <p:ph idx="1"/>
          </p:nvPr>
        </p:nvSpPr>
        <p:spPr>
          <a:xfrm>
            <a:off x="838200" y="1621089"/>
            <a:ext cx="10515600" cy="4351338"/>
          </a:xfrm>
        </p:spPr>
        <p:txBody>
          <a:bodyPr/>
          <a:lstStyle/>
          <a:p>
            <a:r>
              <a:rPr lang="en-US" dirty="0"/>
              <a:t>Main question:</a:t>
            </a:r>
          </a:p>
          <a:p>
            <a:pPr lvl="1"/>
            <a:r>
              <a:rPr lang="en-US" dirty="0"/>
              <a:t>Does weaning stress increase viral genetic diversity?</a:t>
            </a:r>
          </a:p>
          <a:p>
            <a:pPr lvl="1"/>
            <a:r>
              <a:rPr lang="en-US" dirty="0"/>
              <a:t>Prediction: Weaned piglets have higher nucleotide diversity</a:t>
            </a:r>
          </a:p>
          <a:p>
            <a:pPr marL="0" indent="0">
              <a:buNone/>
            </a:pPr>
            <a:endParaRPr lang="en-US" dirty="0"/>
          </a:p>
          <a:p>
            <a:pPr lvl="1"/>
            <a:endParaRPr lang="en-US" dirty="0"/>
          </a:p>
        </p:txBody>
      </p:sp>
      <p:pic>
        <p:nvPicPr>
          <p:cNvPr id="4" name="Picture 4" descr="Pig Chemist Stock Illustrations – 33 Pig Chemist Stock Illustrations,  Vectors &amp; Clipart - Dreamstime">
            <a:extLst>
              <a:ext uri="{FF2B5EF4-FFF2-40B4-BE49-F238E27FC236}">
                <a16:creationId xmlns:a16="http://schemas.microsoft.com/office/drawing/2014/main" id="{065616E7-A86B-4C95-70C3-4135A1F81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241" y="3215816"/>
            <a:ext cx="5300312" cy="353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85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8209F-3990-5E22-27E7-32AECFD54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787D8-4014-3655-E8E1-D7A15F901837}"/>
              </a:ext>
            </a:extLst>
          </p:cNvPr>
          <p:cNvSpPr>
            <a:spLocks noGrp="1"/>
          </p:cNvSpPr>
          <p:nvPr>
            <p:ph type="title"/>
          </p:nvPr>
        </p:nvSpPr>
        <p:spPr/>
        <p:txBody>
          <a:bodyPr/>
          <a:lstStyle/>
          <a:p>
            <a:r>
              <a:rPr lang="en-US" dirty="0"/>
              <a:t>Study Design – Sequencing</a:t>
            </a:r>
          </a:p>
        </p:txBody>
      </p:sp>
      <p:sp>
        <p:nvSpPr>
          <p:cNvPr id="3" name="Content Placeholder 2">
            <a:extLst>
              <a:ext uri="{FF2B5EF4-FFF2-40B4-BE49-F238E27FC236}">
                <a16:creationId xmlns:a16="http://schemas.microsoft.com/office/drawing/2014/main" id="{5C6D6DD2-8F83-1203-7FAC-EC98F3A66D67}"/>
              </a:ext>
            </a:extLst>
          </p:cNvPr>
          <p:cNvSpPr>
            <a:spLocks noGrp="1"/>
          </p:cNvSpPr>
          <p:nvPr>
            <p:ph idx="1"/>
          </p:nvPr>
        </p:nvSpPr>
        <p:spPr>
          <a:xfrm>
            <a:off x="838200" y="1645148"/>
            <a:ext cx="10515600" cy="4595995"/>
          </a:xfrm>
        </p:spPr>
        <p:txBody>
          <a:bodyPr>
            <a:normAutofit/>
          </a:bodyPr>
          <a:lstStyle/>
          <a:p>
            <a:r>
              <a:rPr lang="en-US" dirty="0"/>
              <a:t>Why weaning stress?</a:t>
            </a:r>
          </a:p>
          <a:p>
            <a:pPr lvl="1"/>
            <a:r>
              <a:rPr lang="en-US" dirty="0"/>
              <a:t>Stressed piglets = weakened immune system</a:t>
            </a:r>
          </a:p>
          <a:p>
            <a:pPr lvl="1"/>
            <a:r>
              <a:rPr lang="en-US" dirty="0"/>
              <a:t>Weakened immune system = increased viral genetic diversity? </a:t>
            </a:r>
          </a:p>
          <a:p>
            <a:pPr lvl="1"/>
            <a:r>
              <a:rPr lang="en-US" dirty="0"/>
              <a:t>First study to address this question</a:t>
            </a:r>
          </a:p>
          <a:p>
            <a:pPr lvl="1"/>
            <a:r>
              <a:rPr lang="en-US" dirty="0"/>
              <a:t>Agricultural impact</a:t>
            </a:r>
          </a:p>
          <a:p>
            <a:r>
              <a:rPr lang="en-US" dirty="0"/>
              <a:t>Nasal swabs for DNA sequencing </a:t>
            </a:r>
          </a:p>
          <a:p>
            <a:r>
              <a:rPr lang="en-US" dirty="0"/>
              <a:t>Days 1, 2, 3, 5, and 7 sequenced for Whole Genomes (WGS)</a:t>
            </a:r>
          </a:p>
        </p:txBody>
      </p:sp>
    </p:spTree>
    <p:extLst>
      <p:ext uri="{BB962C8B-B14F-4D97-AF65-F5344CB8AC3E}">
        <p14:creationId xmlns:p14="http://schemas.microsoft.com/office/powerpoint/2010/main" val="1592874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2CB1-A613-335A-DB00-FB03ABEAF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68F04-A065-FA2B-1A69-8E07601E73FA}"/>
              </a:ext>
            </a:extLst>
          </p:cNvPr>
          <p:cNvSpPr>
            <a:spLocks noGrp="1"/>
          </p:cNvSpPr>
          <p:nvPr>
            <p:ph type="title"/>
          </p:nvPr>
        </p:nvSpPr>
        <p:spPr/>
        <p:txBody>
          <a:bodyPr/>
          <a:lstStyle/>
          <a:p>
            <a:r>
              <a:rPr lang="en-US" dirty="0"/>
              <a:t>Study Design – Sequencing</a:t>
            </a:r>
          </a:p>
        </p:txBody>
      </p:sp>
      <p:sp>
        <p:nvSpPr>
          <p:cNvPr id="3" name="Content Placeholder 2">
            <a:extLst>
              <a:ext uri="{FF2B5EF4-FFF2-40B4-BE49-F238E27FC236}">
                <a16:creationId xmlns:a16="http://schemas.microsoft.com/office/drawing/2014/main" id="{4B16E878-41C4-4858-4C45-4FBBAA10AE5C}"/>
              </a:ext>
            </a:extLst>
          </p:cNvPr>
          <p:cNvSpPr>
            <a:spLocks noGrp="1"/>
          </p:cNvSpPr>
          <p:nvPr>
            <p:ph idx="1"/>
          </p:nvPr>
        </p:nvSpPr>
        <p:spPr>
          <a:xfrm>
            <a:off x="838200" y="1599248"/>
            <a:ext cx="10662920" cy="2049145"/>
          </a:xfrm>
        </p:spPr>
        <p:txBody>
          <a:bodyPr>
            <a:normAutofit/>
          </a:bodyPr>
          <a:lstStyle/>
          <a:p>
            <a:r>
              <a:rPr lang="en-US" dirty="0"/>
              <a:t>Sample sizes</a:t>
            </a:r>
          </a:p>
          <a:p>
            <a:pPr lvl="1"/>
            <a:r>
              <a:rPr lang="en-US" dirty="0"/>
              <a:t>78 total piglets in study</a:t>
            </a:r>
          </a:p>
          <a:p>
            <a:pPr lvl="1"/>
            <a:r>
              <a:rPr lang="en-US" dirty="0"/>
              <a:t>72 sequenced with qPCR Ct &lt; 35</a:t>
            </a:r>
          </a:p>
          <a:p>
            <a:pPr lvl="1"/>
            <a:r>
              <a:rPr lang="en-US" dirty="0"/>
              <a:t>57 with variants and virus from sequencing</a:t>
            </a:r>
          </a:p>
          <a:p>
            <a:pPr lvl="1"/>
            <a:r>
              <a:rPr lang="en-US" dirty="0"/>
              <a:t>142 whole genomes across multiple days (not all days were successful)</a:t>
            </a:r>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68E49AB7-879C-B70C-7E58-D173620B0B36}"/>
              </a:ext>
            </a:extLst>
          </p:cNvPr>
          <p:cNvGraphicFramePr>
            <a:graphicFrameLocks noGrp="1"/>
          </p:cNvGraphicFramePr>
          <p:nvPr>
            <p:extLst>
              <p:ext uri="{D42A27DB-BD31-4B8C-83A1-F6EECF244321}">
                <p14:modId xmlns:p14="http://schemas.microsoft.com/office/powerpoint/2010/main" val="3877873987"/>
              </p:ext>
            </p:extLst>
          </p:nvPr>
        </p:nvGraphicFramePr>
        <p:xfrm>
          <a:off x="3131820" y="3874770"/>
          <a:ext cx="5145833" cy="2724633"/>
        </p:xfrm>
        <a:graphic>
          <a:graphicData uri="http://schemas.openxmlformats.org/drawingml/2006/table">
            <a:tbl>
              <a:tblPr/>
              <a:tblGrid>
                <a:gridCol w="2527779">
                  <a:extLst>
                    <a:ext uri="{9D8B030D-6E8A-4147-A177-3AD203B41FA5}">
                      <a16:colId xmlns:a16="http://schemas.microsoft.com/office/drawing/2014/main" val="2958875896"/>
                    </a:ext>
                  </a:extLst>
                </a:gridCol>
                <a:gridCol w="1309027">
                  <a:extLst>
                    <a:ext uri="{9D8B030D-6E8A-4147-A177-3AD203B41FA5}">
                      <a16:colId xmlns:a16="http://schemas.microsoft.com/office/drawing/2014/main" val="2052865550"/>
                    </a:ext>
                  </a:extLst>
                </a:gridCol>
                <a:gridCol w="1309027">
                  <a:extLst>
                    <a:ext uri="{9D8B030D-6E8A-4147-A177-3AD203B41FA5}">
                      <a16:colId xmlns:a16="http://schemas.microsoft.com/office/drawing/2014/main" val="3718556880"/>
                    </a:ext>
                  </a:extLst>
                </a:gridCol>
              </a:tblGrid>
              <a:tr h="632199">
                <a:tc>
                  <a:txBody>
                    <a:bodyPr/>
                    <a:lstStyle/>
                    <a:p>
                      <a:pPr algn="l" fontAlgn="b"/>
                      <a:r>
                        <a:rPr lang="en-US" sz="1600" b="1" i="0" u="none" strike="noStrike" dirty="0">
                          <a:solidFill>
                            <a:srgbClr val="000000"/>
                          </a:solidFill>
                          <a:effectLst/>
                          <a:latin typeface="Calibri" panose="020F0502020204030204" pitchFamily="34" charset="0"/>
                        </a:rPr>
                        <a:t>Treatment</a:t>
                      </a:r>
                    </a:p>
                  </a:txBody>
                  <a:tcPr marL="12945" marR="12945" marT="12945" marB="0" anchor="b">
                    <a:lnL>
                      <a:noFill/>
                    </a:lnL>
                    <a:lnR>
                      <a:noFill/>
                    </a:lnR>
                    <a:lnT>
                      <a:noFill/>
                    </a:lnT>
                    <a:lnB>
                      <a:noFill/>
                    </a:lnB>
                    <a:noFill/>
                  </a:tcPr>
                </a:tc>
                <a:tc>
                  <a:txBody>
                    <a:bodyPr/>
                    <a:lstStyle/>
                    <a:p>
                      <a:pPr algn="ctr" fontAlgn="b"/>
                      <a:r>
                        <a:rPr lang="en-US" sz="1600" b="1" i="0" u="none" strike="noStrike" dirty="0">
                          <a:solidFill>
                            <a:srgbClr val="000000"/>
                          </a:solidFill>
                          <a:effectLst/>
                          <a:latin typeface="Calibri" panose="020F0502020204030204" pitchFamily="34" charset="0"/>
                        </a:rPr>
                        <a:t>Number</a:t>
                      </a:r>
                    </a:p>
                    <a:p>
                      <a:pPr algn="ctr" fontAlgn="b"/>
                      <a:r>
                        <a:rPr lang="en-US" sz="1600" b="1" i="0" u="none" strike="noStrike" dirty="0">
                          <a:solidFill>
                            <a:srgbClr val="000000"/>
                          </a:solidFill>
                          <a:effectLst/>
                          <a:latin typeface="Calibri" panose="020F0502020204030204" pitchFamily="34" charset="0"/>
                        </a:rPr>
                        <a:t>Days</a:t>
                      </a:r>
                    </a:p>
                  </a:txBody>
                  <a:tcPr marL="12945" marR="12945" marT="12945" marB="0" anchor="b">
                    <a:lnL>
                      <a:noFill/>
                    </a:lnL>
                    <a:lnR>
                      <a:noFill/>
                    </a:lnR>
                    <a:lnT>
                      <a:noFill/>
                    </a:lnT>
                    <a:lnB>
                      <a:noFill/>
                    </a:lnB>
                    <a:noFill/>
                  </a:tcPr>
                </a:tc>
                <a:tc>
                  <a:txBody>
                    <a:bodyPr/>
                    <a:lstStyle/>
                    <a:p>
                      <a:pPr algn="ctr" fontAlgn="b"/>
                      <a:r>
                        <a:rPr lang="en-US" sz="1600" b="1" i="0" u="none" strike="noStrike" dirty="0">
                          <a:solidFill>
                            <a:srgbClr val="000000"/>
                          </a:solidFill>
                          <a:effectLst/>
                          <a:latin typeface="Calibri" panose="020F0502020204030204" pitchFamily="34" charset="0"/>
                        </a:rPr>
                        <a:t>Number Piglets</a:t>
                      </a:r>
                    </a:p>
                  </a:txBody>
                  <a:tcPr marL="12945" marR="12945" marT="12945" marB="0" anchor="b">
                    <a:lnL>
                      <a:noFill/>
                    </a:lnL>
                    <a:lnR>
                      <a:noFill/>
                    </a:lnR>
                    <a:lnT>
                      <a:noFill/>
                    </a:lnT>
                    <a:lnB>
                      <a:noFill/>
                    </a:lnB>
                    <a:noFill/>
                  </a:tcPr>
                </a:tc>
                <a:extLst>
                  <a:ext uri="{0D108BD9-81ED-4DB2-BD59-A6C34878D82A}">
                    <a16:rowId xmlns:a16="http://schemas.microsoft.com/office/drawing/2014/main" val="2010661295"/>
                  </a:ext>
                </a:extLst>
              </a:tr>
              <a:tr h="348739">
                <a:tc>
                  <a:txBody>
                    <a:bodyPr/>
                    <a:lstStyle/>
                    <a:p>
                      <a:pPr algn="l" fontAlgn="b"/>
                      <a:r>
                        <a:rPr lang="en-US" sz="1600" b="0" i="0" u="none" strike="noStrike" dirty="0">
                          <a:solidFill>
                            <a:srgbClr val="000000"/>
                          </a:solidFill>
                          <a:effectLst/>
                          <a:latin typeface="Calibri" panose="020F0502020204030204" pitchFamily="34" charset="0"/>
                        </a:rPr>
                        <a:t>Vax match with sow</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12945" marR="12945" marT="12945" marB="0" anchor="b">
                    <a:lnL>
                      <a:noFill/>
                    </a:lnL>
                    <a:lnR>
                      <a:noFill/>
                    </a:lnR>
                    <a:lnT>
                      <a:noFill/>
                    </a:lnT>
                    <a:lnB>
                      <a:noFill/>
                    </a:lnB>
                    <a:noFill/>
                  </a:tcPr>
                </a:tc>
                <a:extLst>
                  <a:ext uri="{0D108BD9-81ED-4DB2-BD59-A6C34878D82A}">
                    <a16:rowId xmlns:a16="http://schemas.microsoft.com/office/drawing/2014/main" val="3680012022"/>
                  </a:ext>
                </a:extLst>
              </a:tr>
              <a:tr h="348739">
                <a:tc>
                  <a:txBody>
                    <a:bodyPr/>
                    <a:lstStyle/>
                    <a:p>
                      <a:pPr algn="l" fontAlgn="b"/>
                      <a:r>
                        <a:rPr lang="en-US" sz="1600" b="0" i="0" u="none" strike="noStrike" dirty="0">
                          <a:solidFill>
                            <a:srgbClr val="000000"/>
                          </a:solidFill>
                          <a:effectLst/>
                          <a:latin typeface="Calibri" panose="020F0502020204030204" pitchFamily="34" charset="0"/>
                        </a:rPr>
                        <a:t>Vax match weaned</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2</a:t>
                      </a:r>
                    </a:p>
                  </a:txBody>
                  <a:tcPr marL="12945" marR="12945" marT="12945" marB="0" anchor="b">
                    <a:lnL>
                      <a:noFill/>
                    </a:lnL>
                    <a:lnR>
                      <a:noFill/>
                    </a:lnR>
                    <a:lnT>
                      <a:noFill/>
                    </a:lnT>
                    <a:lnB>
                      <a:noFill/>
                    </a:lnB>
                    <a:noFill/>
                  </a:tcPr>
                </a:tc>
                <a:extLst>
                  <a:ext uri="{0D108BD9-81ED-4DB2-BD59-A6C34878D82A}">
                    <a16:rowId xmlns:a16="http://schemas.microsoft.com/office/drawing/2014/main" val="1896179816"/>
                  </a:ext>
                </a:extLst>
              </a:tr>
              <a:tr h="348739">
                <a:tc>
                  <a:txBody>
                    <a:bodyPr/>
                    <a:lstStyle/>
                    <a:p>
                      <a:pPr algn="l" fontAlgn="b"/>
                      <a:r>
                        <a:rPr lang="en-US" sz="1600" b="0" i="0" u="none" strike="noStrike" dirty="0">
                          <a:solidFill>
                            <a:srgbClr val="000000"/>
                          </a:solidFill>
                          <a:effectLst/>
                          <a:latin typeface="Calibri" panose="020F0502020204030204" pitchFamily="34" charset="0"/>
                        </a:rPr>
                        <a:t>Vax mismatch with sow</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4</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6</a:t>
                      </a:r>
                    </a:p>
                  </a:txBody>
                  <a:tcPr marL="12945" marR="12945" marT="12945" marB="0" anchor="b">
                    <a:lnL>
                      <a:noFill/>
                    </a:lnL>
                    <a:lnR>
                      <a:noFill/>
                    </a:lnR>
                    <a:lnT>
                      <a:noFill/>
                    </a:lnT>
                    <a:lnB>
                      <a:noFill/>
                    </a:lnB>
                    <a:noFill/>
                  </a:tcPr>
                </a:tc>
                <a:extLst>
                  <a:ext uri="{0D108BD9-81ED-4DB2-BD59-A6C34878D82A}">
                    <a16:rowId xmlns:a16="http://schemas.microsoft.com/office/drawing/2014/main" val="4082177970"/>
                  </a:ext>
                </a:extLst>
              </a:tr>
              <a:tr h="348739">
                <a:tc>
                  <a:txBody>
                    <a:bodyPr/>
                    <a:lstStyle/>
                    <a:p>
                      <a:pPr algn="l" fontAlgn="b"/>
                      <a:r>
                        <a:rPr lang="en-US" sz="1600" b="0" i="0" u="none" strike="noStrike" dirty="0">
                          <a:solidFill>
                            <a:srgbClr val="000000"/>
                          </a:solidFill>
                          <a:effectLst/>
                          <a:latin typeface="Calibri" panose="020F0502020204030204" pitchFamily="34" charset="0"/>
                        </a:rPr>
                        <a:t>Vax mismatch weaned</a:t>
                      </a:r>
                    </a:p>
                  </a:txBody>
                  <a:tcPr marL="12945" marR="12945" marT="12945" marB="0" anchor="b">
                    <a:lnL>
                      <a:noFill/>
                    </a:lnL>
                    <a:lnR>
                      <a:noFill/>
                    </a:lnR>
                    <a:lnT>
                      <a:noFill/>
                    </a:lnT>
                    <a:lnB>
                      <a:noFill/>
                    </a:lnB>
                    <a:no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12</a:t>
                      </a:r>
                    </a:p>
                  </a:txBody>
                  <a:tcPr marL="12945" marR="12945" marT="12945" marB="0" anchor="b">
                    <a:lnL>
                      <a:noFill/>
                    </a:lnL>
                    <a:lnR>
                      <a:noFill/>
                    </a:lnR>
                    <a:lnT>
                      <a:noFill/>
                    </a:lnT>
                    <a:lnB>
                      <a:noFill/>
                    </a:lnB>
                    <a:noFill/>
                  </a:tcPr>
                </a:tc>
                <a:extLst>
                  <a:ext uri="{0D108BD9-81ED-4DB2-BD59-A6C34878D82A}">
                    <a16:rowId xmlns:a16="http://schemas.microsoft.com/office/drawing/2014/main" val="568675802"/>
                  </a:ext>
                </a:extLst>
              </a:tr>
              <a:tr h="348739">
                <a:tc>
                  <a:txBody>
                    <a:bodyPr/>
                    <a:lstStyle/>
                    <a:p>
                      <a:pPr algn="l" fontAlgn="b"/>
                      <a:r>
                        <a:rPr lang="en-US" sz="1600" b="0" i="0" u="none" strike="noStrike" dirty="0">
                          <a:solidFill>
                            <a:srgbClr val="000000"/>
                          </a:solidFill>
                          <a:effectLst/>
                          <a:latin typeface="Calibri" panose="020F0502020204030204" pitchFamily="34" charset="0"/>
                        </a:rPr>
                        <a:t>Non vax with sow</a:t>
                      </a:r>
                    </a:p>
                  </a:txBody>
                  <a:tcPr marL="12945" marR="12945" marT="12945" marB="0" anchor="b">
                    <a:lnL>
                      <a:noFill/>
                    </a:lnL>
                    <a:lnR>
                      <a:noFill/>
                    </a:lnR>
                    <a:lnT>
                      <a:noFill/>
                    </a:lnT>
                    <a:lnB>
                      <a:noFill/>
                    </a:lnB>
                    <a:no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12945" marR="12945" marT="12945" marB="0" anchor="b">
                    <a:lnL>
                      <a:noFill/>
                    </a:lnL>
                    <a:lnR>
                      <a:noFill/>
                    </a:lnR>
                    <a:lnT>
                      <a:noFill/>
                    </a:lnT>
                    <a:lnB>
                      <a:noFill/>
                    </a:lnB>
                    <a:noFill/>
                  </a:tcPr>
                </a:tc>
                <a:extLst>
                  <a:ext uri="{0D108BD9-81ED-4DB2-BD59-A6C34878D82A}">
                    <a16:rowId xmlns:a16="http://schemas.microsoft.com/office/drawing/2014/main" val="1046734434"/>
                  </a:ext>
                </a:extLst>
              </a:tr>
              <a:tr h="348739">
                <a:tc>
                  <a:txBody>
                    <a:bodyPr/>
                    <a:lstStyle/>
                    <a:p>
                      <a:pPr algn="l" fontAlgn="b"/>
                      <a:r>
                        <a:rPr lang="en-US" sz="1600" b="0" i="0" u="none" strike="noStrike" dirty="0">
                          <a:solidFill>
                            <a:srgbClr val="000000"/>
                          </a:solidFill>
                          <a:effectLst/>
                          <a:latin typeface="Calibri" panose="020F0502020204030204" pitchFamily="34" charset="0"/>
                        </a:rPr>
                        <a:t>Non vax weaned</a:t>
                      </a:r>
                    </a:p>
                  </a:txBody>
                  <a:tcPr marL="12945" marR="12945" marT="12945" marB="0" anchor="b">
                    <a:lnL>
                      <a:noFill/>
                    </a:lnL>
                    <a:lnR>
                      <a:noFill/>
                    </a:lnR>
                    <a:lnT>
                      <a:noFill/>
                    </a:lnT>
                    <a:lnB>
                      <a:noFill/>
                    </a:lnB>
                    <a:no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12945" marR="12945" marT="12945" marB="0" anchor="b">
                    <a:lnL>
                      <a:noFill/>
                    </a:lnL>
                    <a:lnR>
                      <a:noFill/>
                    </a:lnR>
                    <a:lnT>
                      <a:noFill/>
                    </a:lnT>
                    <a:lnB>
                      <a:noFill/>
                    </a:lnB>
                    <a:noFill/>
                  </a:tcPr>
                </a:tc>
                <a:tc>
                  <a:txBody>
                    <a:bodyPr/>
                    <a:lstStyle/>
                    <a:p>
                      <a:pPr algn="ctr" fontAlgn="b"/>
                      <a:r>
                        <a:rPr lang="en-US" sz="1600" b="0" i="0" u="none" strike="noStrike" dirty="0">
                          <a:solidFill>
                            <a:srgbClr val="000000"/>
                          </a:solidFill>
                          <a:effectLst/>
                          <a:latin typeface="Calibri" panose="020F0502020204030204" pitchFamily="34" charset="0"/>
                        </a:rPr>
                        <a:t>17</a:t>
                      </a:r>
                    </a:p>
                  </a:txBody>
                  <a:tcPr marL="12945" marR="12945" marT="12945" marB="0" anchor="b">
                    <a:lnL>
                      <a:noFill/>
                    </a:lnL>
                    <a:lnR>
                      <a:noFill/>
                    </a:lnR>
                    <a:lnT>
                      <a:noFill/>
                    </a:lnT>
                    <a:lnB>
                      <a:noFill/>
                    </a:lnB>
                    <a:noFill/>
                  </a:tcPr>
                </a:tc>
                <a:extLst>
                  <a:ext uri="{0D108BD9-81ED-4DB2-BD59-A6C34878D82A}">
                    <a16:rowId xmlns:a16="http://schemas.microsoft.com/office/drawing/2014/main" val="2605091894"/>
                  </a:ext>
                </a:extLst>
              </a:tr>
            </a:tbl>
          </a:graphicData>
        </a:graphic>
      </p:graphicFrame>
    </p:spTree>
    <p:extLst>
      <p:ext uri="{BB962C8B-B14F-4D97-AF65-F5344CB8AC3E}">
        <p14:creationId xmlns:p14="http://schemas.microsoft.com/office/powerpoint/2010/main" val="153087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9F05-75E7-2171-E549-21A48140E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73B7D-5C49-FD4D-5FAC-782E797C86F6}"/>
              </a:ext>
            </a:extLst>
          </p:cNvPr>
          <p:cNvSpPr>
            <a:spLocks noGrp="1"/>
          </p:cNvSpPr>
          <p:nvPr>
            <p:ph type="title"/>
          </p:nvPr>
        </p:nvSpPr>
        <p:spPr/>
        <p:txBody>
          <a:bodyPr/>
          <a:lstStyle/>
          <a:p>
            <a:r>
              <a:rPr lang="en-US" dirty="0"/>
              <a:t>Methods: “</a:t>
            </a:r>
            <a:r>
              <a:rPr lang="en-US" dirty="0" err="1"/>
              <a:t>Flumina</a:t>
            </a:r>
            <a:r>
              <a:rPr lang="en-US" dirty="0"/>
              <a:t>” Pipeline</a:t>
            </a:r>
          </a:p>
        </p:txBody>
      </p:sp>
      <p:sp>
        <p:nvSpPr>
          <p:cNvPr id="3" name="Content Placeholder 2">
            <a:extLst>
              <a:ext uri="{FF2B5EF4-FFF2-40B4-BE49-F238E27FC236}">
                <a16:creationId xmlns:a16="http://schemas.microsoft.com/office/drawing/2014/main" id="{90A72C71-3864-20D9-E2E6-7F50E55CA814}"/>
              </a:ext>
            </a:extLst>
          </p:cNvPr>
          <p:cNvSpPr>
            <a:spLocks noGrp="1"/>
          </p:cNvSpPr>
          <p:nvPr>
            <p:ph idx="1"/>
          </p:nvPr>
        </p:nvSpPr>
        <p:spPr>
          <a:xfrm>
            <a:off x="838199" y="1572961"/>
            <a:ext cx="6607630" cy="4351338"/>
          </a:xfrm>
        </p:spPr>
        <p:txBody>
          <a:bodyPr>
            <a:normAutofit/>
          </a:bodyPr>
          <a:lstStyle/>
          <a:p>
            <a:r>
              <a:rPr lang="en-US" dirty="0"/>
              <a:t>Uses </a:t>
            </a:r>
            <a:r>
              <a:rPr lang="en-US" dirty="0" err="1"/>
              <a:t>SnakeMake</a:t>
            </a:r>
            <a:r>
              <a:rPr lang="en-US" dirty="0"/>
              <a:t> (pipeline manager)</a:t>
            </a:r>
          </a:p>
          <a:p>
            <a:r>
              <a:rPr lang="en-US" dirty="0"/>
              <a:t>Programs: </a:t>
            </a:r>
            <a:r>
              <a:rPr lang="en-US" dirty="0" err="1"/>
              <a:t>fastp</a:t>
            </a:r>
            <a:r>
              <a:rPr lang="en-US" dirty="0"/>
              <a:t>, BWA, </a:t>
            </a:r>
            <a:r>
              <a:rPr lang="en-US" dirty="0" err="1"/>
              <a:t>samtools</a:t>
            </a:r>
            <a:r>
              <a:rPr lang="en-US" dirty="0"/>
              <a:t>, GATK4, </a:t>
            </a:r>
            <a:r>
              <a:rPr lang="en-US" dirty="0" err="1"/>
              <a:t>LowFreq</a:t>
            </a:r>
            <a:r>
              <a:rPr lang="en-US" dirty="0"/>
              <a:t>, </a:t>
            </a:r>
            <a:r>
              <a:rPr lang="en-US" dirty="0" err="1"/>
              <a:t>SNPGenie</a:t>
            </a:r>
            <a:r>
              <a:rPr lang="en-US" dirty="0"/>
              <a:t>, IRMA</a:t>
            </a:r>
          </a:p>
          <a:p>
            <a:r>
              <a:rPr lang="en-US" dirty="0"/>
              <a:t>Custom scripts</a:t>
            </a:r>
          </a:p>
          <a:p>
            <a:r>
              <a:rPr lang="en-US" dirty="0">
                <a:hlinkClick r:id="rId3"/>
              </a:rPr>
              <a:t>https://github.com/flu-crew/Flumina</a:t>
            </a:r>
            <a:endParaRPr lang="en-US" dirty="0"/>
          </a:p>
          <a:p>
            <a:pPr marL="0" indent="0">
              <a:buNone/>
            </a:pPr>
            <a:endParaRPr lang="en-US" dirty="0"/>
          </a:p>
        </p:txBody>
      </p:sp>
      <p:pic>
        <p:nvPicPr>
          <p:cNvPr id="2052" name="Picture 4" descr="GitHub Logo and symbol, meaning, history, PNG, brand">
            <a:extLst>
              <a:ext uri="{FF2B5EF4-FFF2-40B4-BE49-F238E27FC236}">
                <a16:creationId xmlns:a16="http://schemas.microsoft.com/office/drawing/2014/main" id="{9D09E402-D709-F0CB-396B-A13B78AF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432" y="1491478"/>
            <a:ext cx="4695568" cy="26412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FBAD7B-FA92-9F60-CC27-8318E6C2FAC4}"/>
              </a:ext>
            </a:extLst>
          </p:cNvPr>
          <p:cNvPicPr>
            <a:picLocks noChangeAspect="1"/>
          </p:cNvPicPr>
          <p:nvPr/>
        </p:nvPicPr>
        <p:blipFill>
          <a:blip r:embed="rId5"/>
          <a:stretch>
            <a:fillRect/>
          </a:stretch>
        </p:blipFill>
        <p:spPr>
          <a:xfrm>
            <a:off x="3793126" y="4634524"/>
            <a:ext cx="5460836" cy="2103159"/>
          </a:xfrm>
          <a:prstGeom prst="rect">
            <a:avLst/>
          </a:prstGeom>
        </p:spPr>
      </p:pic>
    </p:spTree>
    <p:extLst>
      <p:ext uri="{BB962C8B-B14F-4D97-AF65-F5344CB8AC3E}">
        <p14:creationId xmlns:p14="http://schemas.microsoft.com/office/powerpoint/2010/main" val="1841916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20798</TotalTime>
  <Words>1968</Words>
  <Application>Microsoft Office PowerPoint</Application>
  <PresentationFormat>Widescreen</PresentationFormat>
  <Paragraphs>292</Paragraphs>
  <Slides>23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vt:lpstr>
      <vt:lpstr>Calibri</vt:lpstr>
      <vt:lpstr>Calibri Light</vt:lpstr>
      <vt:lpstr>Office Theme</vt:lpstr>
      <vt:lpstr>Weaning stress in piglets plays an important role in the emergence of novel viral genomic variation from zoonotic transmission of Influenza A Virus </vt:lpstr>
      <vt:lpstr>Zoonotic transmission</vt:lpstr>
      <vt:lpstr>Why is genetic variation important? </vt:lpstr>
      <vt:lpstr>Influenza A (IAV)</vt:lpstr>
      <vt:lpstr>Study Design (Zanella et al., in prep)</vt:lpstr>
      <vt:lpstr>Study Design </vt:lpstr>
      <vt:lpstr>Study Design – Sequencing</vt:lpstr>
      <vt:lpstr>Study Design – Sequencing</vt:lpstr>
      <vt:lpstr>Methods: “Flumina” Pipeline</vt:lpstr>
      <vt:lpstr>Methods: Flumina Pipeline</vt:lpstr>
      <vt:lpstr>Results: Nucleotide Diversity</vt:lpstr>
      <vt:lpstr>Results: Nucleotide Diversity</vt:lpstr>
      <vt:lpstr>Results: Nucleotide Diversity</vt:lpstr>
      <vt:lpstr>Results: Nucleotide Diversity</vt:lpstr>
      <vt:lpstr>Results: Nucleotide Diversity</vt:lpstr>
      <vt:lpstr>Main Question</vt:lpstr>
      <vt:lpstr>Discussion</vt:lpstr>
      <vt:lpstr>Discussion</vt:lpstr>
      <vt:lpstr>Present directions: HPAI in Dairy Cattle</vt:lpstr>
      <vt:lpstr>Present directions: HPAI in Dairy Cattle</vt:lpstr>
      <vt:lpstr>Present directions: HPAI in Dairy Cattle</vt:lpstr>
      <vt:lpstr>Future directions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 Hutter</dc:creator>
  <cp:lastModifiedBy>Cartwright, Dixie</cp:lastModifiedBy>
  <cp:revision>555</cp:revision>
  <dcterms:created xsi:type="dcterms:W3CDTF">2024-02-05T15:20:59Z</dcterms:created>
  <dcterms:modified xsi:type="dcterms:W3CDTF">2024-05-21T01:59:26Z</dcterms:modified>
</cp:coreProperties>
</file>